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72"/>
      </p:cViewPr>
      <p:guideLst/>
    </p:cSldViewPr>
  </p:slideViewPr>
  <p:notesTextViewPr>
    <p:cViewPr>
      <p:scale>
        <a:sx n="1" d="1"/>
        <a:sy n="1" d="1"/>
      </p:scale>
      <p:origin x="0" y="0"/>
    </p:cViewPr>
  </p:notesTextViewPr>
  <p:notesViewPr>
    <p:cSldViewPr snapToGrid="0">
      <p:cViewPr varScale="1">
        <p:scale>
          <a:sx n="63" d="100"/>
          <a:sy n="63" d="100"/>
        </p:scale>
        <p:origin x="3206" y="7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4CE1E1-5171-449B-9125-50FB12424BC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504A522-D4E4-420E-98EB-7F7B4D70A90A}">
      <dgm:prSet/>
      <dgm:spPr/>
      <dgm:t>
        <a:bodyPr/>
        <a:lstStyle/>
        <a:p>
          <a:r>
            <a:rPr lang="hu-HU" dirty="0"/>
            <a:t>A kereskedelmi vendéglátásban a következő étrendfajták (menük) alakultak ki: </a:t>
          </a:r>
          <a:endParaRPr lang="en-US" dirty="0"/>
        </a:p>
      </dgm:t>
    </dgm:pt>
    <dgm:pt modelId="{751E9BC4-EB3F-4F56-80C6-7B56FA23E550}" type="parTrans" cxnId="{E3EA53FD-3503-4921-B91A-5F31D1C123D4}">
      <dgm:prSet/>
      <dgm:spPr/>
      <dgm:t>
        <a:bodyPr/>
        <a:lstStyle/>
        <a:p>
          <a:endParaRPr lang="en-US"/>
        </a:p>
      </dgm:t>
    </dgm:pt>
    <dgm:pt modelId="{D284D0FE-20FF-4AD9-B6EC-8905A221A298}" type="sibTrans" cxnId="{E3EA53FD-3503-4921-B91A-5F31D1C123D4}">
      <dgm:prSet/>
      <dgm:spPr/>
      <dgm:t>
        <a:bodyPr/>
        <a:lstStyle/>
        <a:p>
          <a:endParaRPr lang="en-US"/>
        </a:p>
      </dgm:t>
    </dgm:pt>
    <dgm:pt modelId="{4B20F2E9-B356-49B0-B89E-CBE6B513C63B}">
      <dgm:prSet/>
      <dgm:spPr/>
      <dgm:t>
        <a:bodyPr/>
        <a:lstStyle/>
        <a:p>
          <a:r>
            <a:rPr lang="hu-HU"/>
            <a:t>1. napi üzleti, </a:t>
          </a:r>
          <a:endParaRPr lang="en-US"/>
        </a:p>
      </dgm:t>
    </dgm:pt>
    <dgm:pt modelId="{043130BB-9C43-4931-AA6D-7AE8E33E745C}" type="parTrans" cxnId="{65067938-0C67-456C-BCC0-E4DC0344CABC}">
      <dgm:prSet/>
      <dgm:spPr/>
      <dgm:t>
        <a:bodyPr/>
        <a:lstStyle/>
        <a:p>
          <a:endParaRPr lang="en-US"/>
        </a:p>
      </dgm:t>
    </dgm:pt>
    <dgm:pt modelId="{B88B4855-4D9E-43F5-A55E-6FF36A11CEFC}" type="sibTrans" cxnId="{65067938-0C67-456C-BCC0-E4DC0344CABC}">
      <dgm:prSet/>
      <dgm:spPr/>
      <dgm:t>
        <a:bodyPr/>
        <a:lstStyle/>
        <a:p>
          <a:endParaRPr lang="en-US"/>
        </a:p>
      </dgm:t>
    </dgm:pt>
    <dgm:pt modelId="{D14F593A-6E30-4EDC-BD3C-CE5B6524F03A}">
      <dgm:prSet/>
      <dgm:spPr/>
      <dgm:t>
        <a:bodyPr/>
        <a:lstStyle/>
        <a:p>
          <a:r>
            <a:rPr lang="hu-HU" dirty="0"/>
            <a:t>2. előfizetéses, </a:t>
          </a:r>
          <a:endParaRPr lang="en-US" dirty="0"/>
        </a:p>
      </dgm:t>
    </dgm:pt>
    <dgm:pt modelId="{320288F7-23F3-43D5-95CF-89EAB02A2B8C}" type="parTrans" cxnId="{007E6AD1-93EC-4603-8D58-08752A0EDC94}">
      <dgm:prSet/>
      <dgm:spPr/>
      <dgm:t>
        <a:bodyPr/>
        <a:lstStyle/>
        <a:p>
          <a:endParaRPr lang="en-US"/>
        </a:p>
      </dgm:t>
    </dgm:pt>
    <dgm:pt modelId="{C4F2627A-3CE2-41F2-96BE-570D239EC190}" type="sibTrans" cxnId="{007E6AD1-93EC-4603-8D58-08752A0EDC94}">
      <dgm:prSet/>
      <dgm:spPr/>
      <dgm:t>
        <a:bodyPr/>
        <a:lstStyle/>
        <a:p>
          <a:endParaRPr lang="en-US"/>
        </a:p>
      </dgm:t>
    </dgm:pt>
    <dgm:pt modelId="{F254A395-C1DA-4335-8AD1-38E7C0CDA270}">
      <dgm:prSet/>
      <dgm:spPr/>
      <dgm:t>
        <a:bodyPr/>
        <a:lstStyle/>
        <a:p>
          <a:r>
            <a:rPr lang="hu-HU"/>
            <a:t>3. panziós és </a:t>
          </a:r>
          <a:endParaRPr lang="en-US"/>
        </a:p>
      </dgm:t>
    </dgm:pt>
    <dgm:pt modelId="{F8292914-1793-460C-9D18-0B273AB96BAB}" type="parTrans" cxnId="{025DEE93-5780-4F8C-AB23-2E9E4FA18EFC}">
      <dgm:prSet/>
      <dgm:spPr/>
      <dgm:t>
        <a:bodyPr/>
        <a:lstStyle/>
        <a:p>
          <a:endParaRPr lang="en-US"/>
        </a:p>
      </dgm:t>
    </dgm:pt>
    <dgm:pt modelId="{D89C31BB-5C20-46E1-A2D2-E1DF4D74C4AE}" type="sibTrans" cxnId="{025DEE93-5780-4F8C-AB23-2E9E4FA18EFC}">
      <dgm:prSet/>
      <dgm:spPr/>
      <dgm:t>
        <a:bodyPr/>
        <a:lstStyle/>
        <a:p>
          <a:endParaRPr lang="en-US"/>
        </a:p>
      </dgm:t>
    </dgm:pt>
    <dgm:pt modelId="{DA1C7160-03CC-4EF0-9225-89D94A2DDCB8}">
      <dgm:prSet/>
      <dgm:spPr/>
      <dgm:t>
        <a:bodyPr/>
        <a:lstStyle/>
        <a:p>
          <a:r>
            <a:rPr lang="hu-HU"/>
            <a:t>4. rendezvény menük.</a:t>
          </a:r>
          <a:endParaRPr lang="en-US"/>
        </a:p>
      </dgm:t>
    </dgm:pt>
    <dgm:pt modelId="{B31AB4F4-763E-4FA3-8564-D48717B38F3B}" type="parTrans" cxnId="{AE81C5BD-CA68-4663-809B-2C934DFDC5DD}">
      <dgm:prSet/>
      <dgm:spPr/>
      <dgm:t>
        <a:bodyPr/>
        <a:lstStyle/>
        <a:p>
          <a:endParaRPr lang="en-US"/>
        </a:p>
      </dgm:t>
    </dgm:pt>
    <dgm:pt modelId="{1C8BD69A-0D92-4FF3-92DF-9C825BBF4291}" type="sibTrans" cxnId="{AE81C5BD-CA68-4663-809B-2C934DFDC5DD}">
      <dgm:prSet/>
      <dgm:spPr/>
      <dgm:t>
        <a:bodyPr/>
        <a:lstStyle/>
        <a:p>
          <a:endParaRPr lang="en-US"/>
        </a:p>
      </dgm:t>
    </dgm:pt>
    <dgm:pt modelId="{F00AF768-8011-4555-8BCB-CA83812A8A67}" type="pres">
      <dgm:prSet presAssocID="{AE4CE1E1-5171-449B-9125-50FB12424BCB}" presName="linear" presStyleCnt="0">
        <dgm:presLayoutVars>
          <dgm:animLvl val="lvl"/>
          <dgm:resizeHandles val="exact"/>
        </dgm:presLayoutVars>
      </dgm:prSet>
      <dgm:spPr/>
    </dgm:pt>
    <dgm:pt modelId="{6E24325F-E888-476F-B2F5-1A26AB08AACC}" type="pres">
      <dgm:prSet presAssocID="{9504A522-D4E4-420E-98EB-7F7B4D70A90A}" presName="parentText" presStyleLbl="node1" presStyleIdx="0" presStyleCnt="5">
        <dgm:presLayoutVars>
          <dgm:chMax val="0"/>
          <dgm:bulletEnabled val="1"/>
        </dgm:presLayoutVars>
      </dgm:prSet>
      <dgm:spPr/>
    </dgm:pt>
    <dgm:pt modelId="{3C541495-74AB-4CE0-A851-071625AD5C48}" type="pres">
      <dgm:prSet presAssocID="{D284D0FE-20FF-4AD9-B6EC-8905A221A298}" presName="spacer" presStyleCnt="0"/>
      <dgm:spPr/>
    </dgm:pt>
    <dgm:pt modelId="{E47AE6CF-31FC-491D-87D1-FF54FD209869}" type="pres">
      <dgm:prSet presAssocID="{4B20F2E9-B356-49B0-B89E-CBE6B513C63B}" presName="parentText" presStyleLbl="node1" presStyleIdx="1" presStyleCnt="5">
        <dgm:presLayoutVars>
          <dgm:chMax val="0"/>
          <dgm:bulletEnabled val="1"/>
        </dgm:presLayoutVars>
      </dgm:prSet>
      <dgm:spPr/>
    </dgm:pt>
    <dgm:pt modelId="{7B2B0F11-DE25-4FA9-A426-A02F858A0AAE}" type="pres">
      <dgm:prSet presAssocID="{B88B4855-4D9E-43F5-A55E-6FF36A11CEFC}" presName="spacer" presStyleCnt="0"/>
      <dgm:spPr/>
    </dgm:pt>
    <dgm:pt modelId="{A3CD03B9-50CB-4EEB-907C-7AB3622FF5DC}" type="pres">
      <dgm:prSet presAssocID="{D14F593A-6E30-4EDC-BD3C-CE5B6524F03A}" presName="parentText" presStyleLbl="node1" presStyleIdx="2" presStyleCnt="5">
        <dgm:presLayoutVars>
          <dgm:chMax val="0"/>
          <dgm:bulletEnabled val="1"/>
        </dgm:presLayoutVars>
      </dgm:prSet>
      <dgm:spPr/>
    </dgm:pt>
    <dgm:pt modelId="{2772913E-C541-451E-8393-FAA02EC63633}" type="pres">
      <dgm:prSet presAssocID="{C4F2627A-3CE2-41F2-96BE-570D239EC190}" presName="spacer" presStyleCnt="0"/>
      <dgm:spPr/>
    </dgm:pt>
    <dgm:pt modelId="{75A42E0B-1021-48ED-BB7B-A68BF9089F2C}" type="pres">
      <dgm:prSet presAssocID="{F254A395-C1DA-4335-8AD1-38E7C0CDA270}" presName="parentText" presStyleLbl="node1" presStyleIdx="3" presStyleCnt="5">
        <dgm:presLayoutVars>
          <dgm:chMax val="0"/>
          <dgm:bulletEnabled val="1"/>
        </dgm:presLayoutVars>
      </dgm:prSet>
      <dgm:spPr/>
    </dgm:pt>
    <dgm:pt modelId="{E833AD17-6F8B-4719-8A99-B3890EC72CEF}" type="pres">
      <dgm:prSet presAssocID="{D89C31BB-5C20-46E1-A2D2-E1DF4D74C4AE}" presName="spacer" presStyleCnt="0"/>
      <dgm:spPr/>
    </dgm:pt>
    <dgm:pt modelId="{C7394380-F6FD-4AE6-B9FE-D9C214A47D31}" type="pres">
      <dgm:prSet presAssocID="{DA1C7160-03CC-4EF0-9225-89D94A2DDCB8}" presName="parentText" presStyleLbl="node1" presStyleIdx="4" presStyleCnt="5">
        <dgm:presLayoutVars>
          <dgm:chMax val="0"/>
          <dgm:bulletEnabled val="1"/>
        </dgm:presLayoutVars>
      </dgm:prSet>
      <dgm:spPr/>
    </dgm:pt>
  </dgm:ptLst>
  <dgm:cxnLst>
    <dgm:cxn modelId="{65067938-0C67-456C-BCC0-E4DC0344CABC}" srcId="{AE4CE1E1-5171-449B-9125-50FB12424BCB}" destId="{4B20F2E9-B356-49B0-B89E-CBE6B513C63B}" srcOrd="1" destOrd="0" parTransId="{043130BB-9C43-4931-AA6D-7AE8E33E745C}" sibTransId="{B88B4855-4D9E-43F5-A55E-6FF36A11CEFC}"/>
    <dgm:cxn modelId="{DACB113A-B289-4BE7-82CE-F727B5495F23}" type="presOf" srcId="{AE4CE1E1-5171-449B-9125-50FB12424BCB}" destId="{F00AF768-8011-4555-8BCB-CA83812A8A67}" srcOrd="0" destOrd="0" presId="urn:microsoft.com/office/officeart/2005/8/layout/vList2"/>
    <dgm:cxn modelId="{A9264062-90C7-4593-9C87-82998EF081E3}" type="presOf" srcId="{DA1C7160-03CC-4EF0-9225-89D94A2DDCB8}" destId="{C7394380-F6FD-4AE6-B9FE-D9C214A47D31}" srcOrd="0" destOrd="0" presId="urn:microsoft.com/office/officeart/2005/8/layout/vList2"/>
    <dgm:cxn modelId="{3527BD53-C3C6-4CD7-BC31-4937273B6580}" type="presOf" srcId="{F254A395-C1DA-4335-8AD1-38E7C0CDA270}" destId="{75A42E0B-1021-48ED-BB7B-A68BF9089F2C}" srcOrd="0" destOrd="0" presId="urn:microsoft.com/office/officeart/2005/8/layout/vList2"/>
    <dgm:cxn modelId="{025DEE93-5780-4F8C-AB23-2E9E4FA18EFC}" srcId="{AE4CE1E1-5171-449B-9125-50FB12424BCB}" destId="{F254A395-C1DA-4335-8AD1-38E7C0CDA270}" srcOrd="3" destOrd="0" parTransId="{F8292914-1793-460C-9D18-0B273AB96BAB}" sibTransId="{D89C31BB-5C20-46E1-A2D2-E1DF4D74C4AE}"/>
    <dgm:cxn modelId="{14A6BF94-AA13-44A0-8CDC-CC7DC7E40A1C}" type="presOf" srcId="{9504A522-D4E4-420E-98EB-7F7B4D70A90A}" destId="{6E24325F-E888-476F-B2F5-1A26AB08AACC}" srcOrd="0" destOrd="0" presId="urn:microsoft.com/office/officeart/2005/8/layout/vList2"/>
    <dgm:cxn modelId="{FD2BFBA1-F200-4A81-A199-4BAD88FEDC49}" type="presOf" srcId="{4B20F2E9-B356-49B0-B89E-CBE6B513C63B}" destId="{E47AE6CF-31FC-491D-87D1-FF54FD209869}" srcOrd="0" destOrd="0" presId="urn:microsoft.com/office/officeart/2005/8/layout/vList2"/>
    <dgm:cxn modelId="{A8ED4BB3-356C-4964-9544-D240E6B5B6F9}" type="presOf" srcId="{D14F593A-6E30-4EDC-BD3C-CE5B6524F03A}" destId="{A3CD03B9-50CB-4EEB-907C-7AB3622FF5DC}" srcOrd="0" destOrd="0" presId="urn:microsoft.com/office/officeart/2005/8/layout/vList2"/>
    <dgm:cxn modelId="{AE81C5BD-CA68-4663-809B-2C934DFDC5DD}" srcId="{AE4CE1E1-5171-449B-9125-50FB12424BCB}" destId="{DA1C7160-03CC-4EF0-9225-89D94A2DDCB8}" srcOrd="4" destOrd="0" parTransId="{B31AB4F4-763E-4FA3-8564-D48717B38F3B}" sibTransId="{1C8BD69A-0D92-4FF3-92DF-9C825BBF4291}"/>
    <dgm:cxn modelId="{007E6AD1-93EC-4603-8D58-08752A0EDC94}" srcId="{AE4CE1E1-5171-449B-9125-50FB12424BCB}" destId="{D14F593A-6E30-4EDC-BD3C-CE5B6524F03A}" srcOrd="2" destOrd="0" parTransId="{320288F7-23F3-43D5-95CF-89EAB02A2B8C}" sibTransId="{C4F2627A-3CE2-41F2-96BE-570D239EC190}"/>
    <dgm:cxn modelId="{E3EA53FD-3503-4921-B91A-5F31D1C123D4}" srcId="{AE4CE1E1-5171-449B-9125-50FB12424BCB}" destId="{9504A522-D4E4-420E-98EB-7F7B4D70A90A}" srcOrd="0" destOrd="0" parTransId="{751E9BC4-EB3F-4F56-80C6-7B56FA23E550}" sibTransId="{D284D0FE-20FF-4AD9-B6EC-8905A221A298}"/>
    <dgm:cxn modelId="{06A5B1CF-F50E-48A1-B7C2-57D9086741D4}" type="presParOf" srcId="{F00AF768-8011-4555-8BCB-CA83812A8A67}" destId="{6E24325F-E888-476F-B2F5-1A26AB08AACC}" srcOrd="0" destOrd="0" presId="urn:microsoft.com/office/officeart/2005/8/layout/vList2"/>
    <dgm:cxn modelId="{C1B6BF35-4F73-4927-AE64-761A0149E9B4}" type="presParOf" srcId="{F00AF768-8011-4555-8BCB-CA83812A8A67}" destId="{3C541495-74AB-4CE0-A851-071625AD5C48}" srcOrd="1" destOrd="0" presId="urn:microsoft.com/office/officeart/2005/8/layout/vList2"/>
    <dgm:cxn modelId="{EEE74D8B-1C61-44F2-AAE5-8303D4D44B05}" type="presParOf" srcId="{F00AF768-8011-4555-8BCB-CA83812A8A67}" destId="{E47AE6CF-31FC-491D-87D1-FF54FD209869}" srcOrd="2" destOrd="0" presId="urn:microsoft.com/office/officeart/2005/8/layout/vList2"/>
    <dgm:cxn modelId="{DF8D0688-5582-4EF1-8D91-D42FF45C7610}" type="presParOf" srcId="{F00AF768-8011-4555-8BCB-CA83812A8A67}" destId="{7B2B0F11-DE25-4FA9-A426-A02F858A0AAE}" srcOrd="3" destOrd="0" presId="urn:microsoft.com/office/officeart/2005/8/layout/vList2"/>
    <dgm:cxn modelId="{DE1969EB-BE34-4A28-A17B-713C5B527033}" type="presParOf" srcId="{F00AF768-8011-4555-8BCB-CA83812A8A67}" destId="{A3CD03B9-50CB-4EEB-907C-7AB3622FF5DC}" srcOrd="4" destOrd="0" presId="urn:microsoft.com/office/officeart/2005/8/layout/vList2"/>
    <dgm:cxn modelId="{676E0DBD-8589-4995-A5FF-6D7276F92095}" type="presParOf" srcId="{F00AF768-8011-4555-8BCB-CA83812A8A67}" destId="{2772913E-C541-451E-8393-FAA02EC63633}" srcOrd="5" destOrd="0" presId="urn:microsoft.com/office/officeart/2005/8/layout/vList2"/>
    <dgm:cxn modelId="{B7720A70-1377-42BD-8E00-1337BDCE012D}" type="presParOf" srcId="{F00AF768-8011-4555-8BCB-CA83812A8A67}" destId="{75A42E0B-1021-48ED-BB7B-A68BF9089F2C}" srcOrd="6" destOrd="0" presId="urn:microsoft.com/office/officeart/2005/8/layout/vList2"/>
    <dgm:cxn modelId="{69D3592F-4B01-437E-851C-BA2CF6D828B0}" type="presParOf" srcId="{F00AF768-8011-4555-8BCB-CA83812A8A67}" destId="{E833AD17-6F8B-4719-8A99-B3890EC72CEF}" srcOrd="7" destOrd="0" presId="urn:microsoft.com/office/officeart/2005/8/layout/vList2"/>
    <dgm:cxn modelId="{7069FDA4-CACB-48D4-B9DE-545914325F9B}" type="presParOf" srcId="{F00AF768-8011-4555-8BCB-CA83812A8A67}" destId="{C7394380-F6FD-4AE6-B9FE-D9C214A47D31}"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D45389-BBED-4642-8EB2-2F7BAED7D3AA}"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E0DBDC25-2C0A-48AC-8BF3-CB8C986EB28D}">
      <dgm:prSet/>
      <dgm:spPr/>
      <dgm:t>
        <a:bodyPr/>
        <a:lstStyle/>
        <a:p>
          <a:r>
            <a:rPr lang="hu-HU"/>
            <a:t>A menürendszerek sajátos formái az előre rendelt, csoportos és díszétkezések ételsorai. </a:t>
          </a:r>
          <a:endParaRPr lang="en-US"/>
        </a:p>
      </dgm:t>
    </dgm:pt>
    <dgm:pt modelId="{F6C379E5-20AA-4984-BB6C-16B6B1BA4D73}" type="parTrans" cxnId="{B9096DBA-A88B-40EE-BA80-E0E55D27C5AC}">
      <dgm:prSet/>
      <dgm:spPr/>
      <dgm:t>
        <a:bodyPr/>
        <a:lstStyle/>
        <a:p>
          <a:endParaRPr lang="en-US"/>
        </a:p>
      </dgm:t>
    </dgm:pt>
    <dgm:pt modelId="{9C89E0B0-227C-4A26-A3DF-45C647CC3924}" type="sibTrans" cxnId="{B9096DBA-A88B-40EE-BA80-E0E55D27C5AC}">
      <dgm:prSet/>
      <dgm:spPr/>
      <dgm:t>
        <a:bodyPr/>
        <a:lstStyle/>
        <a:p>
          <a:endParaRPr lang="en-US"/>
        </a:p>
      </dgm:t>
    </dgm:pt>
    <dgm:pt modelId="{880F5EBB-AD80-40A4-959E-4C2346B239E1}">
      <dgm:prSet/>
      <dgm:spPr/>
      <dgm:t>
        <a:bodyPr/>
        <a:lstStyle/>
        <a:p>
          <a:r>
            <a:rPr lang="hu-HU"/>
            <a:t>Itt is előre ismert, hogy egyes ételekből mennyit kell elkészíteni. </a:t>
          </a:r>
          <a:endParaRPr lang="en-US"/>
        </a:p>
      </dgm:t>
    </dgm:pt>
    <dgm:pt modelId="{902F9F7D-7070-4567-A3D9-73E43C93C474}" type="parTrans" cxnId="{26EA6DB0-A93C-4B1F-B4D6-578BCB552E93}">
      <dgm:prSet/>
      <dgm:spPr/>
      <dgm:t>
        <a:bodyPr/>
        <a:lstStyle/>
        <a:p>
          <a:endParaRPr lang="en-US"/>
        </a:p>
      </dgm:t>
    </dgm:pt>
    <dgm:pt modelId="{4D52AABB-E0FE-421F-A48A-1262EF26378C}" type="sibTrans" cxnId="{26EA6DB0-A93C-4B1F-B4D6-578BCB552E93}">
      <dgm:prSet/>
      <dgm:spPr/>
      <dgm:t>
        <a:bodyPr/>
        <a:lstStyle/>
        <a:p>
          <a:endParaRPr lang="en-US"/>
        </a:p>
      </dgm:t>
    </dgm:pt>
    <dgm:pt modelId="{C26CF195-588D-4451-AA24-682DEA9910BD}">
      <dgm:prSet/>
      <dgm:spPr/>
      <dgm:t>
        <a:bodyPr/>
        <a:lstStyle/>
        <a:p>
          <a:r>
            <a:rPr lang="hu-HU"/>
            <a:t>A csoportos és díszétkezéseket gyakran szervezik büféasztal formában. </a:t>
          </a:r>
          <a:endParaRPr lang="en-US"/>
        </a:p>
      </dgm:t>
    </dgm:pt>
    <dgm:pt modelId="{BC856DE9-708A-43ED-968B-D244BF0DE6FF}" type="parTrans" cxnId="{9904B334-342A-4273-AE0F-E42CA5F8F89F}">
      <dgm:prSet/>
      <dgm:spPr/>
      <dgm:t>
        <a:bodyPr/>
        <a:lstStyle/>
        <a:p>
          <a:endParaRPr lang="en-US"/>
        </a:p>
      </dgm:t>
    </dgm:pt>
    <dgm:pt modelId="{D9FBC7DD-6577-43E9-A26B-B910183C21F7}" type="sibTrans" cxnId="{9904B334-342A-4273-AE0F-E42CA5F8F89F}">
      <dgm:prSet/>
      <dgm:spPr/>
      <dgm:t>
        <a:bodyPr/>
        <a:lstStyle/>
        <a:p>
          <a:endParaRPr lang="en-US"/>
        </a:p>
      </dgm:t>
    </dgm:pt>
    <dgm:pt modelId="{DC76A738-1F37-4478-9F89-F1CC27F4351C}">
      <dgm:prSet/>
      <dgm:spPr/>
      <dgm:t>
        <a:bodyPr/>
        <a:lstStyle/>
        <a:p>
          <a:r>
            <a:rPr lang="hu-HU"/>
            <a:t>A büféasztalon történő étkeztetés egy meghatározott, az egyes vendégek meghallgatása nélkül – a megrendelő vagy az üzletvezető által – összeállított ételsor felszolgálását és fogyasztását jelenti.</a:t>
          </a:r>
          <a:endParaRPr lang="en-US"/>
        </a:p>
      </dgm:t>
    </dgm:pt>
    <dgm:pt modelId="{6B6516E1-C137-4AC1-8C32-7A33AF05DAA0}" type="parTrans" cxnId="{56799676-4BD8-4BEF-B84D-F5281B8987D6}">
      <dgm:prSet/>
      <dgm:spPr/>
      <dgm:t>
        <a:bodyPr/>
        <a:lstStyle/>
        <a:p>
          <a:endParaRPr lang="en-US"/>
        </a:p>
      </dgm:t>
    </dgm:pt>
    <dgm:pt modelId="{8BB13DBD-7F09-46E2-8AA8-E9CA5274E16E}" type="sibTrans" cxnId="{56799676-4BD8-4BEF-B84D-F5281B8987D6}">
      <dgm:prSet/>
      <dgm:spPr/>
      <dgm:t>
        <a:bodyPr/>
        <a:lstStyle/>
        <a:p>
          <a:endParaRPr lang="en-US"/>
        </a:p>
      </dgm:t>
    </dgm:pt>
    <dgm:pt modelId="{E4950F84-6DFB-424B-9EF0-A5B44A5DED60}" type="pres">
      <dgm:prSet presAssocID="{DFD45389-BBED-4642-8EB2-2F7BAED7D3AA}" presName="vert0" presStyleCnt="0">
        <dgm:presLayoutVars>
          <dgm:dir/>
          <dgm:animOne val="branch"/>
          <dgm:animLvl val="lvl"/>
        </dgm:presLayoutVars>
      </dgm:prSet>
      <dgm:spPr/>
    </dgm:pt>
    <dgm:pt modelId="{F1D4D832-4BAF-41FC-ACD6-AC52882A6A40}" type="pres">
      <dgm:prSet presAssocID="{E0DBDC25-2C0A-48AC-8BF3-CB8C986EB28D}" presName="thickLine" presStyleLbl="alignNode1" presStyleIdx="0" presStyleCnt="4"/>
      <dgm:spPr/>
    </dgm:pt>
    <dgm:pt modelId="{DDF6E073-E9BC-4F6F-90A0-2C5B26373D48}" type="pres">
      <dgm:prSet presAssocID="{E0DBDC25-2C0A-48AC-8BF3-CB8C986EB28D}" presName="horz1" presStyleCnt="0"/>
      <dgm:spPr/>
    </dgm:pt>
    <dgm:pt modelId="{EA25A8F1-3760-4FBA-8FB0-838B115679AE}" type="pres">
      <dgm:prSet presAssocID="{E0DBDC25-2C0A-48AC-8BF3-CB8C986EB28D}" presName="tx1" presStyleLbl="revTx" presStyleIdx="0" presStyleCnt="4"/>
      <dgm:spPr/>
    </dgm:pt>
    <dgm:pt modelId="{D4E87A6F-86FC-4BF5-A576-957688963E56}" type="pres">
      <dgm:prSet presAssocID="{E0DBDC25-2C0A-48AC-8BF3-CB8C986EB28D}" presName="vert1" presStyleCnt="0"/>
      <dgm:spPr/>
    </dgm:pt>
    <dgm:pt modelId="{59AC36B6-FDC1-436D-AB17-0D2DF838AF69}" type="pres">
      <dgm:prSet presAssocID="{880F5EBB-AD80-40A4-959E-4C2346B239E1}" presName="thickLine" presStyleLbl="alignNode1" presStyleIdx="1" presStyleCnt="4"/>
      <dgm:spPr/>
    </dgm:pt>
    <dgm:pt modelId="{123D3C47-4578-4910-B78E-26628F368E79}" type="pres">
      <dgm:prSet presAssocID="{880F5EBB-AD80-40A4-959E-4C2346B239E1}" presName="horz1" presStyleCnt="0"/>
      <dgm:spPr/>
    </dgm:pt>
    <dgm:pt modelId="{99B46AC5-A444-44B6-B5EF-A8DEB7895D97}" type="pres">
      <dgm:prSet presAssocID="{880F5EBB-AD80-40A4-959E-4C2346B239E1}" presName="tx1" presStyleLbl="revTx" presStyleIdx="1" presStyleCnt="4"/>
      <dgm:spPr/>
    </dgm:pt>
    <dgm:pt modelId="{85C7A9C4-75F3-44D2-B039-E12E01F28C78}" type="pres">
      <dgm:prSet presAssocID="{880F5EBB-AD80-40A4-959E-4C2346B239E1}" presName="vert1" presStyleCnt="0"/>
      <dgm:spPr/>
    </dgm:pt>
    <dgm:pt modelId="{C941B73B-94C8-4C9D-A652-9252009EBA3E}" type="pres">
      <dgm:prSet presAssocID="{C26CF195-588D-4451-AA24-682DEA9910BD}" presName="thickLine" presStyleLbl="alignNode1" presStyleIdx="2" presStyleCnt="4"/>
      <dgm:spPr/>
    </dgm:pt>
    <dgm:pt modelId="{52A3F4AF-AFE0-49D4-B6FA-B61BC0F4A7FC}" type="pres">
      <dgm:prSet presAssocID="{C26CF195-588D-4451-AA24-682DEA9910BD}" presName="horz1" presStyleCnt="0"/>
      <dgm:spPr/>
    </dgm:pt>
    <dgm:pt modelId="{AD09C910-6E98-482B-BB79-02BC2F363C79}" type="pres">
      <dgm:prSet presAssocID="{C26CF195-588D-4451-AA24-682DEA9910BD}" presName="tx1" presStyleLbl="revTx" presStyleIdx="2" presStyleCnt="4"/>
      <dgm:spPr/>
    </dgm:pt>
    <dgm:pt modelId="{798A2546-437C-4974-A5FF-7EBF0A6D8A5F}" type="pres">
      <dgm:prSet presAssocID="{C26CF195-588D-4451-AA24-682DEA9910BD}" presName="vert1" presStyleCnt="0"/>
      <dgm:spPr/>
    </dgm:pt>
    <dgm:pt modelId="{3AE470BE-492E-4375-BE87-D7F1D5919EEC}" type="pres">
      <dgm:prSet presAssocID="{DC76A738-1F37-4478-9F89-F1CC27F4351C}" presName="thickLine" presStyleLbl="alignNode1" presStyleIdx="3" presStyleCnt="4"/>
      <dgm:spPr/>
    </dgm:pt>
    <dgm:pt modelId="{57315846-A60B-4751-BB69-8369F2B4A621}" type="pres">
      <dgm:prSet presAssocID="{DC76A738-1F37-4478-9F89-F1CC27F4351C}" presName="horz1" presStyleCnt="0"/>
      <dgm:spPr/>
    </dgm:pt>
    <dgm:pt modelId="{F3FC3092-5812-49B8-B52E-C4632E30D7C4}" type="pres">
      <dgm:prSet presAssocID="{DC76A738-1F37-4478-9F89-F1CC27F4351C}" presName="tx1" presStyleLbl="revTx" presStyleIdx="3" presStyleCnt="4"/>
      <dgm:spPr/>
    </dgm:pt>
    <dgm:pt modelId="{0E97217D-DAED-4AAB-87EE-55650E6CB608}" type="pres">
      <dgm:prSet presAssocID="{DC76A738-1F37-4478-9F89-F1CC27F4351C}" presName="vert1" presStyleCnt="0"/>
      <dgm:spPr/>
    </dgm:pt>
  </dgm:ptLst>
  <dgm:cxnLst>
    <dgm:cxn modelId="{9904B334-342A-4273-AE0F-E42CA5F8F89F}" srcId="{DFD45389-BBED-4642-8EB2-2F7BAED7D3AA}" destId="{C26CF195-588D-4451-AA24-682DEA9910BD}" srcOrd="2" destOrd="0" parTransId="{BC856DE9-708A-43ED-968B-D244BF0DE6FF}" sibTransId="{D9FBC7DD-6577-43E9-A26B-B910183C21F7}"/>
    <dgm:cxn modelId="{D1FEB762-2144-4862-A86B-1C11C1AA9BD2}" type="presOf" srcId="{E0DBDC25-2C0A-48AC-8BF3-CB8C986EB28D}" destId="{EA25A8F1-3760-4FBA-8FB0-838B115679AE}" srcOrd="0" destOrd="0" presId="urn:microsoft.com/office/officeart/2008/layout/LinedList"/>
    <dgm:cxn modelId="{56799676-4BD8-4BEF-B84D-F5281B8987D6}" srcId="{DFD45389-BBED-4642-8EB2-2F7BAED7D3AA}" destId="{DC76A738-1F37-4478-9F89-F1CC27F4351C}" srcOrd="3" destOrd="0" parTransId="{6B6516E1-C137-4AC1-8C32-7A33AF05DAA0}" sibTransId="{8BB13DBD-7F09-46E2-8AA8-E9CA5274E16E}"/>
    <dgm:cxn modelId="{26EA6DB0-A93C-4B1F-B4D6-578BCB552E93}" srcId="{DFD45389-BBED-4642-8EB2-2F7BAED7D3AA}" destId="{880F5EBB-AD80-40A4-959E-4C2346B239E1}" srcOrd="1" destOrd="0" parTransId="{902F9F7D-7070-4567-A3D9-73E43C93C474}" sibTransId="{4D52AABB-E0FE-421F-A48A-1262EF26378C}"/>
    <dgm:cxn modelId="{B9096DBA-A88B-40EE-BA80-E0E55D27C5AC}" srcId="{DFD45389-BBED-4642-8EB2-2F7BAED7D3AA}" destId="{E0DBDC25-2C0A-48AC-8BF3-CB8C986EB28D}" srcOrd="0" destOrd="0" parTransId="{F6C379E5-20AA-4984-BB6C-16B6B1BA4D73}" sibTransId="{9C89E0B0-227C-4A26-A3DF-45C647CC3924}"/>
    <dgm:cxn modelId="{C9C6F8CB-8895-4C1A-A755-23BBA179E8EE}" type="presOf" srcId="{C26CF195-588D-4451-AA24-682DEA9910BD}" destId="{AD09C910-6E98-482B-BB79-02BC2F363C79}" srcOrd="0" destOrd="0" presId="urn:microsoft.com/office/officeart/2008/layout/LinedList"/>
    <dgm:cxn modelId="{6C11B6DC-0D57-452F-A5DF-3BEEA3000FD8}" type="presOf" srcId="{DFD45389-BBED-4642-8EB2-2F7BAED7D3AA}" destId="{E4950F84-6DFB-424B-9EF0-A5B44A5DED60}" srcOrd="0" destOrd="0" presId="urn:microsoft.com/office/officeart/2008/layout/LinedList"/>
    <dgm:cxn modelId="{1EF86AE0-CC0B-4845-8F23-C29B57BB5CB5}" type="presOf" srcId="{DC76A738-1F37-4478-9F89-F1CC27F4351C}" destId="{F3FC3092-5812-49B8-B52E-C4632E30D7C4}" srcOrd="0" destOrd="0" presId="urn:microsoft.com/office/officeart/2008/layout/LinedList"/>
    <dgm:cxn modelId="{9F5F31F5-A2EE-4CAB-BD32-1AAFB8FC52C1}" type="presOf" srcId="{880F5EBB-AD80-40A4-959E-4C2346B239E1}" destId="{99B46AC5-A444-44B6-B5EF-A8DEB7895D97}" srcOrd="0" destOrd="0" presId="urn:microsoft.com/office/officeart/2008/layout/LinedList"/>
    <dgm:cxn modelId="{81E92004-A392-48D5-A52B-356019746654}" type="presParOf" srcId="{E4950F84-6DFB-424B-9EF0-A5B44A5DED60}" destId="{F1D4D832-4BAF-41FC-ACD6-AC52882A6A40}" srcOrd="0" destOrd="0" presId="urn:microsoft.com/office/officeart/2008/layout/LinedList"/>
    <dgm:cxn modelId="{9D3CDBF1-DE6B-4762-A97F-C4965991EAEC}" type="presParOf" srcId="{E4950F84-6DFB-424B-9EF0-A5B44A5DED60}" destId="{DDF6E073-E9BC-4F6F-90A0-2C5B26373D48}" srcOrd="1" destOrd="0" presId="urn:microsoft.com/office/officeart/2008/layout/LinedList"/>
    <dgm:cxn modelId="{DDF01A08-37D2-4404-B90C-1F9A411A39E3}" type="presParOf" srcId="{DDF6E073-E9BC-4F6F-90A0-2C5B26373D48}" destId="{EA25A8F1-3760-4FBA-8FB0-838B115679AE}" srcOrd="0" destOrd="0" presId="urn:microsoft.com/office/officeart/2008/layout/LinedList"/>
    <dgm:cxn modelId="{ECBB6865-0B35-4057-8069-640B8D471CC8}" type="presParOf" srcId="{DDF6E073-E9BC-4F6F-90A0-2C5B26373D48}" destId="{D4E87A6F-86FC-4BF5-A576-957688963E56}" srcOrd="1" destOrd="0" presId="urn:microsoft.com/office/officeart/2008/layout/LinedList"/>
    <dgm:cxn modelId="{BA61CF84-A673-4C34-B2D4-8B5E15F35EAA}" type="presParOf" srcId="{E4950F84-6DFB-424B-9EF0-A5B44A5DED60}" destId="{59AC36B6-FDC1-436D-AB17-0D2DF838AF69}" srcOrd="2" destOrd="0" presId="urn:microsoft.com/office/officeart/2008/layout/LinedList"/>
    <dgm:cxn modelId="{595DDA30-D04A-4B79-A221-F2C712BC9E39}" type="presParOf" srcId="{E4950F84-6DFB-424B-9EF0-A5B44A5DED60}" destId="{123D3C47-4578-4910-B78E-26628F368E79}" srcOrd="3" destOrd="0" presId="urn:microsoft.com/office/officeart/2008/layout/LinedList"/>
    <dgm:cxn modelId="{A3D3C93E-4B14-40EF-851F-3EF956D1EC8C}" type="presParOf" srcId="{123D3C47-4578-4910-B78E-26628F368E79}" destId="{99B46AC5-A444-44B6-B5EF-A8DEB7895D97}" srcOrd="0" destOrd="0" presId="urn:microsoft.com/office/officeart/2008/layout/LinedList"/>
    <dgm:cxn modelId="{4A0CDF40-248C-4EC7-8C34-C7B994AA7355}" type="presParOf" srcId="{123D3C47-4578-4910-B78E-26628F368E79}" destId="{85C7A9C4-75F3-44D2-B039-E12E01F28C78}" srcOrd="1" destOrd="0" presId="urn:microsoft.com/office/officeart/2008/layout/LinedList"/>
    <dgm:cxn modelId="{CC05A43C-86DB-4A73-9BA0-059E98CE4FC4}" type="presParOf" srcId="{E4950F84-6DFB-424B-9EF0-A5B44A5DED60}" destId="{C941B73B-94C8-4C9D-A652-9252009EBA3E}" srcOrd="4" destOrd="0" presId="urn:microsoft.com/office/officeart/2008/layout/LinedList"/>
    <dgm:cxn modelId="{2A7D6788-DB4F-4BC9-ACE1-84CEC39CA6EF}" type="presParOf" srcId="{E4950F84-6DFB-424B-9EF0-A5B44A5DED60}" destId="{52A3F4AF-AFE0-49D4-B6FA-B61BC0F4A7FC}" srcOrd="5" destOrd="0" presId="urn:microsoft.com/office/officeart/2008/layout/LinedList"/>
    <dgm:cxn modelId="{1FE85BE6-CA0D-4479-9D8F-BCBA068E789B}" type="presParOf" srcId="{52A3F4AF-AFE0-49D4-B6FA-B61BC0F4A7FC}" destId="{AD09C910-6E98-482B-BB79-02BC2F363C79}" srcOrd="0" destOrd="0" presId="urn:microsoft.com/office/officeart/2008/layout/LinedList"/>
    <dgm:cxn modelId="{00D2ED48-3320-4778-B528-1AE665F7BC86}" type="presParOf" srcId="{52A3F4AF-AFE0-49D4-B6FA-B61BC0F4A7FC}" destId="{798A2546-437C-4974-A5FF-7EBF0A6D8A5F}" srcOrd="1" destOrd="0" presId="urn:microsoft.com/office/officeart/2008/layout/LinedList"/>
    <dgm:cxn modelId="{BA1812BA-6CDC-4086-8ABA-89F088BC0B66}" type="presParOf" srcId="{E4950F84-6DFB-424B-9EF0-A5B44A5DED60}" destId="{3AE470BE-492E-4375-BE87-D7F1D5919EEC}" srcOrd="6" destOrd="0" presId="urn:microsoft.com/office/officeart/2008/layout/LinedList"/>
    <dgm:cxn modelId="{C983E4CB-0C8E-4846-A98E-35190AD801E7}" type="presParOf" srcId="{E4950F84-6DFB-424B-9EF0-A5B44A5DED60}" destId="{57315846-A60B-4751-BB69-8369F2B4A621}" srcOrd="7" destOrd="0" presId="urn:microsoft.com/office/officeart/2008/layout/LinedList"/>
    <dgm:cxn modelId="{B461F0D4-E7FB-4F91-BD1A-AB4F605E5442}" type="presParOf" srcId="{57315846-A60B-4751-BB69-8369F2B4A621}" destId="{F3FC3092-5812-49B8-B52E-C4632E30D7C4}" srcOrd="0" destOrd="0" presId="urn:microsoft.com/office/officeart/2008/layout/LinedList"/>
    <dgm:cxn modelId="{6D573745-66F9-4D4C-BE5E-D012D0E8F63D}" type="presParOf" srcId="{57315846-A60B-4751-BB69-8369F2B4A621}" destId="{0E97217D-DAED-4AAB-87EE-55650E6CB60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B9F73CB-75F6-4EFC-8643-E18C498E6684}"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39B5D364-57E9-4AC8-99FB-7169E5920419}">
      <dgm:prSet/>
      <dgm:spPr/>
      <dgm:t>
        <a:bodyPr/>
        <a:lstStyle/>
        <a:p>
          <a:r>
            <a:rPr lang="hu-HU"/>
            <a:t>A közétkeztetés a különböző nemú, korú és foglalkozású népességcsoportok szervezett élelmezése. </a:t>
          </a:r>
          <a:endParaRPr lang="en-US"/>
        </a:p>
      </dgm:t>
    </dgm:pt>
    <dgm:pt modelId="{BB51D08D-6A74-4941-BC48-DFEDFE65705C}" type="parTrans" cxnId="{B607BE7F-A146-4148-8D56-E8819FCAB1A1}">
      <dgm:prSet/>
      <dgm:spPr/>
      <dgm:t>
        <a:bodyPr/>
        <a:lstStyle/>
        <a:p>
          <a:endParaRPr lang="en-US"/>
        </a:p>
      </dgm:t>
    </dgm:pt>
    <dgm:pt modelId="{D691D03F-19FF-4609-AD1A-B6DADF2BC5CD}" type="sibTrans" cxnId="{B607BE7F-A146-4148-8D56-E8819FCAB1A1}">
      <dgm:prSet/>
      <dgm:spPr/>
      <dgm:t>
        <a:bodyPr/>
        <a:lstStyle/>
        <a:p>
          <a:endParaRPr lang="en-US"/>
        </a:p>
      </dgm:t>
    </dgm:pt>
    <dgm:pt modelId="{0A68F83F-72AC-42A3-9850-AB73276670CD}">
      <dgm:prSet/>
      <dgm:spPr/>
      <dgm:t>
        <a:bodyPr/>
        <a:lstStyle/>
        <a:p>
          <a:r>
            <a:rPr lang="hu-HU"/>
            <a:t>Ide tartozik a szociális és egészségügyi intézményekben történő étkeztetés, a munkahelyi, a gyermek- és diákétkeztetés. </a:t>
          </a:r>
          <a:endParaRPr lang="en-US"/>
        </a:p>
      </dgm:t>
    </dgm:pt>
    <dgm:pt modelId="{7A761FB6-8420-4573-ACF3-99B7C2B26E47}" type="parTrans" cxnId="{46598E85-053F-4D16-9228-948A62747FFC}">
      <dgm:prSet/>
      <dgm:spPr/>
      <dgm:t>
        <a:bodyPr/>
        <a:lstStyle/>
        <a:p>
          <a:endParaRPr lang="en-US"/>
        </a:p>
      </dgm:t>
    </dgm:pt>
    <dgm:pt modelId="{2D6FF0F2-3C23-45D4-B21A-D78B604DBA85}" type="sibTrans" cxnId="{46598E85-053F-4D16-9228-948A62747FFC}">
      <dgm:prSet/>
      <dgm:spPr/>
      <dgm:t>
        <a:bodyPr/>
        <a:lstStyle/>
        <a:p>
          <a:endParaRPr lang="en-US"/>
        </a:p>
      </dgm:t>
    </dgm:pt>
    <dgm:pt modelId="{9BE69E75-6C2E-4CC8-8605-3278139ED600}">
      <dgm:prSet/>
      <dgm:spPr/>
      <dgm:t>
        <a:bodyPr/>
        <a:lstStyle/>
        <a:p>
          <a:r>
            <a:rPr lang="hu-HU"/>
            <a:t>A hagyományos közétkeztetés fő formái: </a:t>
          </a:r>
          <a:endParaRPr lang="en-US"/>
        </a:p>
      </dgm:t>
    </dgm:pt>
    <dgm:pt modelId="{5768B735-4BA2-43AA-911F-BA28F1FCD020}" type="parTrans" cxnId="{E964C999-59D3-417A-94FF-621B1D567BDD}">
      <dgm:prSet/>
      <dgm:spPr/>
      <dgm:t>
        <a:bodyPr/>
        <a:lstStyle/>
        <a:p>
          <a:endParaRPr lang="en-US"/>
        </a:p>
      </dgm:t>
    </dgm:pt>
    <dgm:pt modelId="{4AE024FA-B2C5-421C-B0EB-4309578B0DD1}" type="sibTrans" cxnId="{E964C999-59D3-417A-94FF-621B1D567BDD}">
      <dgm:prSet/>
      <dgm:spPr/>
      <dgm:t>
        <a:bodyPr/>
        <a:lstStyle/>
        <a:p>
          <a:endParaRPr lang="en-US"/>
        </a:p>
      </dgm:t>
    </dgm:pt>
    <dgm:pt modelId="{92161799-37C2-457E-880F-16AC8D3AB029}">
      <dgm:prSet/>
      <dgm:spPr/>
      <dgm:t>
        <a:bodyPr/>
        <a:lstStyle/>
        <a:p>
          <a:r>
            <a:rPr lang="hu-HU"/>
            <a:t>csak ebédet nyújtó ellátás, </a:t>
          </a:r>
          <a:endParaRPr lang="en-US"/>
        </a:p>
      </dgm:t>
    </dgm:pt>
    <dgm:pt modelId="{90866A94-BA3D-4DB0-ABA1-37908DA190F1}" type="parTrans" cxnId="{094416FD-1672-4C1A-A48F-641A430AC099}">
      <dgm:prSet/>
      <dgm:spPr/>
      <dgm:t>
        <a:bodyPr/>
        <a:lstStyle/>
        <a:p>
          <a:endParaRPr lang="en-US"/>
        </a:p>
      </dgm:t>
    </dgm:pt>
    <dgm:pt modelId="{BA223957-20DD-44D0-B566-E1309339134E}" type="sibTrans" cxnId="{094416FD-1672-4C1A-A48F-641A430AC099}">
      <dgm:prSet/>
      <dgm:spPr/>
      <dgm:t>
        <a:bodyPr/>
        <a:lstStyle/>
        <a:p>
          <a:endParaRPr lang="en-US"/>
        </a:p>
      </dgm:t>
    </dgm:pt>
    <dgm:pt modelId="{880E70B6-1DBF-404B-B0CA-3E520C098398}">
      <dgm:prSet/>
      <dgm:spPr/>
      <dgm:t>
        <a:bodyPr/>
        <a:lstStyle/>
        <a:p>
          <a:r>
            <a:rPr lang="hu-HU"/>
            <a:t>csoportos gyermekélelmezésben szokásos tízórai, ebéd, uzsonna, egész napi ellátás (ami rendszerint három, legfeljebb öt étkezést jelent, a reggelit is tartalmazza). </a:t>
          </a:r>
          <a:endParaRPr lang="en-US"/>
        </a:p>
      </dgm:t>
    </dgm:pt>
    <dgm:pt modelId="{1E0823A0-193B-4A56-9521-30B3546CA437}" type="parTrans" cxnId="{C915D8E3-A804-459D-8657-7F87D56AC424}">
      <dgm:prSet/>
      <dgm:spPr/>
      <dgm:t>
        <a:bodyPr/>
        <a:lstStyle/>
        <a:p>
          <a:endParaRPr lang="en-US"/>
        </a:p>
      </dgm:t>
    </dgm:pt>
    <dgm:pt modelId="{B6DC366F-B7C8-4280-BD2B-9609CE80E0D5}" type="sibTrans" cxnId="{C915D8E3-A804-459D-8657-7F87D56AC424}">
      <dgm:prSet/>
      <dgm:spPr/>
      <dgm:t>
        <a:bodyPr/>
        <a:lstStyle/>
        <a:p>
          <a:endParaRPr lang="en-US"/>
        </a:p>
      </dgm:t>
    </dgm:pt>
    <dgm:pt modelId="{DAAF2AFF-E9C5-4251-82E4-8BBD11FEE655}">
      <dgm:prSet/>
      <dgm:spPr/>
      <dgm:t>
        <a:bodyPr/>
        <a:lstStyle/>
        <a:p>
          <a:r>
            <a:rPr lang="hu-HU"/>
            <a:t>Az étlapot alapvetően meghatározza, hogy az adott élelmezési üzemnek összességében és étkezésenként milyen arányú tápanyagellátást kell szolgáltatnia.</a:t>
          </a:r>
          <a:endParaRPr lang="en-US"/>
        </a:p>
      </dgm:t>
    </dgm:pt>
    <dgm:pt modelId="{C732B010-8E15-43DF-9FE9-7B044BFF0F4C}" type="parTrans" cxnId="{9A113286-819B-469E-8948-B911E6E817EE}">
      <dgm:prSet/>
      <dgm:spPr/>
      <dgm:t>
        <a:bodyPr/>
        <a:lstStyle/>
        <a:p>
          <a:endParaRPr lang="en-US"/>
        </a:p>
      </dgm:t>
    </dgm:pt>
    <dgm:pt modelId="{113DD0F5-BB81-44B9-8A47-6E64B42E8D41}" type="sibTrans" cxnId="{9A113286-819B-469E-8948-B911E6E817EE}">
      <dgm:prSet/>
      <dgm:spPr/>
      <dgm:t>
        <a:bodyPr/>
        <a:lstStyle/>
        <a:p>
          <a:endParaRPr lang="en-US"/>
        </a:p>
      </dgm:t>
    </dgm:pt>
    <dgm:pt modelId="{3AC2AD67-C9F6-400F-A966-9D35055EDCE3}" type="pres">
      <dgm:prSet presAssocID="{DB9F73CB-75F6-4EFC-8643-E18C498E6684}" presName="linear" presStyleCnt="0">
        <dgm:presLayoutVars>
          <dgm:animLvl val="lvl"/>
          <dgm:resizeHandles val="exact"/>
        </dgm:presLayoutVars>
      </dgm:prSet>
      <dgm:spPr/>
    </dgm:pt>
    <dgm:pt modelId="{66FB322E-252E-465A-9611-BA876D8EACA6}" type="pres">
      <dgm:prSet presAssocID="{39B5D364-57E9-4AC8-99FB-7169E5920419}" presName="parentText" presStyleLbl="node1" presStyleIdx="0" presStyleCnt="4">
        <dgm:presLayoutVars>
          <dgm:chMax val="0"/>
          <dgm:bulletEnabled val="1"/>
        </dgm:presLayoutVars>
      </dgm:prSet>
      <dgm:spPr/>
    </dgm:pt>
    <dgm:pt modelId="{8CF6A9B3-4466-421F-8C90-22F5ADBDCA32}" type="pres">
      <dgm:prSet presAssocID="{D691D03F-19FF-4609-AD1A-B6DADF2BC5CD}" presName="spacer" presStyleCnt="0"/>
      <dgm:spPr/>
    </dgm:pt>
    <dgm:pt modelId="{195BFD9C-3CB8-4B49-A592-D60D72FCD1AC}" type="pres">
      <dgm:prSet presAssocID="{0A68F83F-72AC-42A3-9850-AB73276670CD}" presName="parentText" presStyleLbl="node1" presStyleIdx="1" presStyleCnt="4">
        <dgm:presLayoutVars>
          <dgm:chMax val="0"/>
          <dgm:bulletEnabled val="1"/>
        </dgm:presLayoutVars>
      </dgm:prSet>
      <dgm:spPr/>
    </dgm:pt>
    <dgm:pt modelId="{22DF430D-DCAD-470F-883A-2F325F134F37}" type="pres">
      <dgm:prSet presAssocID="{2D6FF0F2-3C23-45D4-B21A-D78B604DBA85}" presName="spacer" presStyleCnt="0"/>
      <dgm:spPr/>
    </dgm:pt>
    <dgm:pt modelId="{32D65027-2C77-4B30-B7A9-83599755F431}" type="pres">
      <dgm:prSet presAssocID="{9BE69E75-6C2E-4CC8-8605-3278139ED600}" presName="parentText" presStyleLbl="node1" presStyleIdx="2" presStyleCnt="4">
        <dgm:presLayoutVars>
          <dgm:chMax val="0"/>
          <dgm:bulletEnabled val="1"/>
        </dgm:presLayoutVars>
      </dgm:prSet>
      <dgm:spPr/>
    </dgm:pt>
    <dgm:pt modelId="{26A424F7-EC62-47D8-AC31-3FC0B667F41E}" type="pres">
      <dgm:prSet presAssocID="{9BE69E75-6C2E-4CC8-8605-3278139ED600}" presName="childText" presStyleLbl="revTx" presStyleIdx="0" presStyleCnt="1">
        <dgm:presLayoutVars>
          <dgm:bulletEnabled val="1"/>
        </dgm:presLayoutVars>
      </dgm:prSet>
      <dgm:spPr/>
    </dgm:pt>
    <dgm:pt modelId="{F9F9BAA5-97A7-4614-809C-90BDC97D2FD1}" type="pres">
      <dgm:prSet presAssocID="{DAAF2AFF-E9C5-4251-82E4-8BBD11FEE655}" presName="parentText" presStyleLbl="node1" presStyleIdx="3" presStyleCnt="4">
        <dgm:presLayoutVars>
          <dgm:chMax val="0"/>
          <dgm:bulletEnabled val="1"/>
        </dgm:presLayoutVars>
      </dgm:prSet>
      <dgm:spPr/>
    </dgm:pt>
  </dgm:ptLst>
  <dgm:cxnLst>
    <dgm:cxn modelId="{A4E92B07-CF85-4A84-8B35-18B9A6B5FEA2}" type="presOf" srcId="{9BE69E75-6C2E-4CC8-8605-3278139ED600}" destId="{32D65027-2C77-4B30-B7A9-83599755F431}" srcOrd="0" destOrd="0" presId="urn:microsoft.com/office/officeart/2005/8/layout/vList2"/>
    <dgm:cxn modelId="{1C0DB00D-327A-4ED6-AB01-95EA760630CF}" type="presOf" srcId="{DB9F73CB-75F6-4EFC-8643-E18C498E6684}" destId="{3AC2AD67-C9F6-400F-A966-9D35055EDCE3}" srcOrd="0" destOrd="0" presId="urn:microsoft.com/office/officeart/2005/8/layout/vList2"/>
    <dgm:cxn modelId="{27E9C313-EAD1-4F68-AF22-551A866EF0A3}" type="presOf" srcId="{39B5D364-57E9-4AC8-99FB-7169E5920419}" destId="{66FB322E-252E-465A-9611-BA876D8EACA6}" srcOrd="0" destOrd="0" presId="urn:microsoft.com/office/officeart/2005/8/layout/vList2"/>
    <dgm:cxn modelId="{73024B62-4C18-4E5D-86BD-68135B5A5E3A}" type="presOf" srcId="{880E70B6-1DBF-404B-B0CA-3E520C098398}" destId="{26A424F7-EC62-47D8-AC31-3FC0B667F41E}" srcOrd="0" destOrd="1" presId="urn:microsoft.com/office/officeart/2005/8/layout/vList2"/>
    <dgm:cxn modelId="{40B9EC56-71D7-40A2-B3BF-0AD43879D913}" type="presOf" srcId="{92161799-37C2-457E-880F-16AC8D3AB029}" destId="{26A424F7-EC62-47D8-AC31-3FC0B667F41E}" srcOrd="0" destOrd="0" presId="urn:microsoft.com/office/officeart/2005/8/layout/vList2"/>
    <dgm:cxn modelId="{B607BE7F-A146-4148-8D56-E8819FCAB1A1}" srcId="{DB9F73CB-75F6-4EFC-8643-E18C498E6684}" destId="{39B5D364-57E9-4AC8-99FB-7169E5920419}" srcOrd="0" destOrd="0" parTransId="{BB51D08D-6A74-4941-BC48-DFEDFE65705C}" sibTransId="{D691D03F-19FF-4609-AD1A-B6DADF2BC5CD}"/>
    <dgm:cxn modelId="{46598E85-053F-4D16-9228-948A62747FFC}" srcId="{DB9F73CB-75F6-4EFC-8643-E18C498E6684}" destId="{0A68F83F-72AC-42A3-9850-AB73276670CD}" srcOrd="1" destOrd="0" parTransId="{7A761FB6-8420-4573-ACF3-99B7C2B26E47}" sibTransId="{2D6FF0F2-3C23-45D4-B21A-D78B604DBA85}"/>
    <dgm:cxn modelId="{9A113286-819B-469E-8948-B911E6E817EE}" srcId="{DB9F73CB-75F6-4EFC-8643-E18C498E6684}" destId="{DAAF2AFF-E9C5-4251-82E4-8BBD11FEE655}" srcOrd="3" destOrd="0" parTransId="{C732B010-8E15-43DF-9FE9-7B044BFF0F4C}" sibTransId="{113DD0F5-BB81-44B9-8A47-6E64B42E8D41}"/>
    <dgm:cxn modelId="{1FF9B58F-0B76-4C56-8980-962F5CB9120B}" type="presOf" srcId="{0A68F83F-72AC-42A3-9850-AB73276670CD}" destId="{195BFD9C-3CB8-4B49-A592-D60D72FCD1AC}" srcOrd="0" destOrd="0" presId="urn:microsoft.com/office/officeart/2005/8/layout/vList2"/>
    <dgm:cxn modelId="{E964C999-59D3-417A-94FF-621B1D567BDD}" srcId="{DB9F73CB-75F6-4EFC-8643-E18C498E6684}" destId="{9BE69E75-6C2E-4CC8-8605-3278139ED600}" srcOrd="2" destOrd="0" parTransId="{5768B735-4BA2-43AA-911F-BA28F1FCD020}" sibTransId="{4AE024FA-B2C5-421C-B0EB-4309578B0DD1}"/>
    <dgm:cxn modelId="{2F3D15AB-66F9-474E-A0C1-74E06E1EB0E0}" type="presOf" srcId="{DAAF2AFF-E9C5-4251-82E4-8BBD11FEE655}" destId="{F9F9BAA5-97A7-4614-809C-90BDC97D2FD1}" srcOrd="0" destOrd="0" presId="urn:microsoft.com/office/officeart/2005/8/layout/vList2"/>
    <dgm:cxn modelId="{C915D8E3-A804-459D-8657-7F87D56AC424}" srcId="{9BE69E75-6C2E-4CC8-8605-3278139ED600}" destId="{880E70B6-1DBF-404B-B0CA-3E520C098398}" srcOrd="1" destOrd="0" parTransId="{1E0823A0-193B-4A56-9521-30B3546CA437}" sibTransId="{B6DC366F-B7C8-4280-BD2B-9609CE80E0D5}"/>
    <dgm:cxn modelId="{094416FD-1672-4C1A-A48F-641A430AC099}" srcId="{9BE69E75-6C2E-4CC8-8605-3278139ED600}" destId="{92161799-37C2-457E-880F-16AC8D3AB029}" srcOrd="0" destOrd="0" parTransId="{90866A94-BA3D-4DB0-ABA1-37908DA190F1}" sibTransId="{BA223957-20DD-44D0-B566-E1309339134E}"/>
    <dgm:cxn modelId="{872F6FB0-2D86-4543-9E8D-8B351334CC08}" type="presParOf" srcId="{3AC2AD67-C9F6-400F-A966-9D35055EDCE3}" destId="{66FB322E-252E-465A-9611-BA876D8EACA6}" srcOrd="0" destOrd="0" presId="urn:microsoft.com/office/officeart/2005/8/layout/vList2"/>
    <dgm:cxn modelId="{80B637EA-90CF-4694-BC24-E3CF5AC751D4}" type="presParOf" srcId="{3AC2AD67-C9F6-400F-A966-9D35055EDCE3}" destId="{8CF6A9B3-4466-421F-8C90-22F5ADBDCA32}" srcOrd="1" destOrd="0" presId="urn:microsoft.com/office/officeart/2005/8/layout/vList2"/>
    <dgm:cxn modelId="{0CE31D30-A862-421E-971E-552539997BE1}" type="presParOf" srcId="{3AC2AD67-C9F6-400F-A966-9D35055EDCE3}" destId="{195BFD9C-3CB8-4B49-A592-D60D72FCD1AC}" srcOrd="2" destOrd="0" presId="urn:microsoft.com/office/officeart/2005/8/layout/vList2"/>
    <dgm:cxn modelId="{B9617151-4CC3-4E3C-9BF7-BD73DA669E75}" type="presParOf" srcId="{3AC2AD67-C9F6-400F-A966-9D35055EDCE3}" destId="{22DF430D-DCAD-470F-883A-2F325F134F37}" srcOrd="3" destOrd="0" presId="urn:microsoft.com/office/officeart/2005/8/layout/vList2"/>
    <dgm:cxn modelId="{ED7D2435-C2DE-4E8A-A251-924B5F6A309C}" type="presParOf" srcId="{3AC2AD67-C9F6-400F-A966-9D35055EDCE3}" destId="{32D65027-2C77-4B30-B7A9-83599755F431}" srcOrd="4" destOrd="0" presId="urn:microsoft.com/office/officeart/2005/8/layout/vList2"/>
    <dgm:cxn modelId="{54C423DE-01AF-4052-8BB7-213F46FC7B38}" type="presParOf" srcId="{3AC2AD67-C9F6-400F-A966-9D35055EDCE3}" destId="{26A424F7-EC62-47D8-AC31-3FC0B667F41E}" srcOrd="5" destOrd="0" presId="urn:microsoft.com/office/officeart/2005/8/layout/vList2"/>
    <dgm:cxn modelId="{A5AB364E-58B9-4598-830F-F5D27C979579}" type="presParOf" srcId="{3AC2AD67-C9F6-400F-A966-9D35055EDCE3}" destId="{F9F9BAA5-97A7-4614-809C-90BDC97D2FD1}"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E52C0E6-55EF-43AA-8F74-0F27E36984CA}"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E39A50C5-4D52-42D0-BB85-3AD64E357AFD}">
      <dgm:prSet/>
      <dgm:spPr/>
      <dgm:t>
        <a:bodyPr/>
        <a:lstStyle/>
        <a:p>
          <a:r>
            <a:rPr lang="hu-HU"/>
            <a:t>Fontos, hogy az étrendben szereplő ételek ételkészítési módjukban is különbözzenek. Húsgombóc leves után például ne adjunk vagdaltat vagy töltött paprikát. </a:t>
          </a:r>
          <a:endParaRPr lang="en-US"/>
        </a:p>
      </dgm:t>
    </dgm:pt>
    <dgm:pt modelId="{24BAC046-63D3-4740-A6A3-E8EE31AC420F}" type="parTrans" cxnId="{6EBC6D4E-BA8B-442E-B345-F81851B39CD8}">
      <dgm:prSet/>
      <dgm:spPr/>
      <dgm:t>
        <a:bodyPr/>
        <a:lstStyle/>
        <a:p>
          <a:endParaRPr lang="en-US"/>
        </a:p>
      </dgm:t>
    </dgm:pt>
    <dgm:pt modelId="{353CC0DA-E90D-44C4-9D2F-7A3B3A31D867}" type="sibTrans" cxnId="{6EBC6D4E-BA8B-442E-B345-F81851B39CD8}">
      <dgm:prSet/>
      <dgm:spPr/>
      <dgm:t>
        <a:bodyPr/>
        <a:lstStyle/>
        <a:p>
          <a:endParaRPr lang="en-US"/>
        </a:p>
      </dgm:t>
    </dgm:pt>
    <dgm:pt modelId="{54F19B8C-7C69-4301-9BA9-A117CC61CB1F}">
      <dgm:prSet/>
      <dgm:spPr/>
      <dgm:t>
        <a:bodyPr/>
        <a:lstStyle/>
        <a:p>
          <a:r>
            <a:rPr lang="hu-HU"/>
            <a:t>Heti étrend esetén oda kell figyelünk arra is, hogy az egymást követő napokon a feltétet milyen formában adjuk (pl. apróhús, szelethús, darált hús stb.).</a:t>
          </a:r>
          <a:endParaRPr lang="en-US"/>
        </a:p>
      </dgm:t>
    </dgm:pt>
    <dgm:pt modelId="{580CF799-C1BD-4358-AD82-E4A266687614}" type="parTrans" cxnId="{47E890C6-4EEE-4805-BC95-5A249F11AAEE}">
      <dgm:prSet/>
      <dgm:spPr/>
      <dgm:t>
        <a:bodyPr/>
        <a:lstStyle/>
        <a:p>
          <a:endParaRPr lang="en-US"/>
        </a:p>
      </dgm:t>
    </dgm:pt>
    <dgm:pt modelId="{E1F62DF6-BB0E-4FF4-849E-6A090EF1547D}" type="sibTrans" cxnId="{47E890C6-4EEE-4805-BC95-5A249F11AAEE}">
      <dgm:prSet/>
      <dgm:spPr/>
      <dgm:t>
        <a:bodyPr/>
        <a:lstStyle/>
        <a:p>
          <a:endParaRPr lang="en-US"/>
        </a:p>
      </dgm:t>
    </dgm:pt>
    <dgm:pt modelId="{CCA270D7-0CFA-4E45-AB22-4A46926C4D36}" type="pres">
      <dgm:prSet presAssocID="{3E52C0E6-55EF-43AA-8F74-0F27E36984CA}" presName="linear" presStyleCnt="0">
        <dgm:presLayoutVars>
          <dgm:animLvl val="lvl"/>
          <dgm:resizeHandles val="exact"/>
        </dgm:presLayoutVars>
      </dgm:prSet>
      <dgm:spPr/>
    </dgm:pt>
    <dgm:pt modelId="{3F9DAD80-46D6-46B2-8E1F-5EFCE543A1F5}" type="pres">
      <dgm:prSet presAssocID="{E39A50C5-4D52-42D0-BB85-3AD64E357AFD}" presName="parentText" presStyleLbl="node1" presStyleIdx="0" presStyleCnt="2">
        <dgm:presLayoutVars>
          <dgm:chMax val="0"/>
          <dgm:bulletEnabled val="1"/>
        </dgm:presLayoutVars>
      </dgm:prSet>
      <dgm:spPr/>
    </dgm:pt>
    <dgm:pt modelId="{B017771F-5CFE-460B-B7ED-810EAF03C581}" type="pres">
      <dgm:prSet presAssocID="{353CC0DA-E90D-44C4-9D2F-7A3B3A31D867}" presName="spacer" presStyleCnt="0"/>
      <dgm:spPr/>
    </dgm:pt>
    <dgm:pt modelId="{537E8C49-24B1-42A3-8293-98B5C9417898}" type="pres">
      <dgm:prSet presAssocID="{54F19B8C-7C69-4301-9BA9-A117CC61CB1F}" presName="parentText" presStyleLbl="node1" presStyleIdx="1" presStyleCnt="2">
        <dgm:presLayoutVars>
          <dgm:chMax val="0"/>
          <dgm:bulletEnabled val="1"/>
        </dgm:presLayoutVars>
      </dgm:prSet>
      <dgm:spPr/>
    </dgm:pt>
  </dgm:ptLst>
  <dgm:cxnLst>
    <dgm:cxn modelId="{3BA4CB3D-793B-4C4E-94DB-5BCCD008CC9A}" type="presOf" srcId="{3E52C0E6-55EF-43AA-8F74-0F27E36984CA}" destId="{CCA270D7-0CFA-4E45-AB22-4A46926C4D36}" srcOrd="0" destOrd="0" presId="urn:microsoft.com/office/officeart/2005/8/layout/vList2"/>
    <dgm:cxn modelId="{6EBC6D4E-BA8B-442E-B345-F81851B39CD8}" srcId="{3E52C0E6-55EF-43AA-8F74-0F27E36984CA}" destId="{E39A50C5-4D52-42D0-BB85-3AD64E357AFD}" srcOrd="0" destOrd="0" parTransId="{24BAC046-63D3-4740-A6A3-E8EE31AC420F}" sibTransId="{353CC0DA-E90D-44C4-9D2F-7A3B3A31D867}"/>
    <dgm:cxn modelId="{1D546793-E472-469F-A821-27BFBC003E60}" type="presOf" srcId="{E39A50C5-4D52-42D0-BB85-3AD64E357AFD}" destId="{3F9DAD80-46D6-46B2-8E1F-5EFCE543A1F5}" srcOrd="0" destOrd="0" presId="urn:microsoft.com/office/officeart/2005/8/layout/vList2"/>
    <dgm:cxn modelId="{121DF0B4-E12F-4CD8-B520-4A4265445E51}" type="presOf" srcId="{54F19B8C-7C69-4301-9BA9-A117CC61CB1F}" destId="{537E8C49-24B1-42A3-8293-98B5C9417898}" srcOrd="0" destOrd="0" presId="urn:microsoft.com/office/officeart/2005/8/layout/vList2"/>
    <dgm:cxn modelId="{47E890C6-4EEE-4805-BC95-5A249F11AAEE}" srcId="{3E52C0E6-55EF-43AA-8F74-0F27E36984CA}" destId="{54F19B8C-7C69-4301-9BA9-A117CC61CB1F}" srcOrd="1" destOrd="0" parTransId="{580CF799-C1BD-4358-AD82-E4A266687614}" sibTransId="{E1F62DF6-BB0E-4FF4-849E-6A090EF1547D}"/>
    <dgm:cxn modelId="{7D45A8DA-8D90-415F-B1A5-A38150BAC516}" type="presParOf" srcId="{CCA270D7-0CFA-4E45-AB22-4A46926C4D36}" destId="{3F9DAD80-46D6-46B2-8E1F-5EFCE543A1F5}" srcOrd="0" destOrd="0" presId="urn:microsoft.com/office/officeart/2005/8/layout/vList2"/>
    <dgm:cxn modelId="{B764DAB1-8A2F-4253-B095-27749610180B}" type="presParOf" srcId="{CCA270D7-0CFA-4E45-AB22-4A46926C4D36}" destId="{B017771F-5CFE-460B-B7ED-810EAF03C581}" srcOrd="1" destOrd="0" presId="urn:microsoft.com/office/officeart/2005/8/layout/vList2"/>
    <dgm:cxn modelId="{E115A482-D41E-4958-ACA9-86D9122CF017}" type="presParOf" srcId="{CCA270D7-0CFA-4E45-AB22-4A46926C4D36}" destId="{537E8C49-24B1-42A3-8293-98B5C9417898}"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01AE2D7-C548-4A5D-B6F3-070D6FADE317}"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5F208F9A-40CB-43E7-BB22-110CB518FDB3}">
      <dgm:prSet/>
      <dgm:spPr/>
      <dgm:t>
        <a:bodyPr/>
        <a:lstStyle/>
        <a:p>
          <a:r>
            <a:rPr lang="hu-HU"/>
            <a:t>Szemi-vegetáriánus táplálkozás: a „legmegengedőbb” irányzat, hiszen a fogyasztható állati eredetű nyersanyagok között van baromfihús és hal is.</a:t>
          </a:r>
          <a:endParaRPr lang="en-US"/>
        </a:p>
      </dgm:t>
    </dgm:pt>
    <dgm:pt modelId="{9CEC7595-3C42-46A4-8DCC-C95AC170EE7B}" type="parTrans" cxnId="{6DEFB591-5E19-4FBB-BCEE-B19FA66F5191}">
      <dgm:prSet/>
      <dgm:spPr/>
      <dgm:t>
        <a:bodyPr/>
        <a:lstStyle/>
        <a:p>
          <a:endParaRPr lang="en-US"/>
        </a:p>
      </dgm:t>
    </dgm:pt>
    <dgm:pt modelId="{59BB6271-6186-4B86-AB67-352AE1B07AE6}" type="sibTrans" cxnId="{6DEFB591-5E19-4FBB-BCEE-B19FA66F5191}">
      <dgm:prSet/>
      <dgm:spPr/>
      <dgm:t>
        <a:bodyPr/>
        <a:lstStyle/>
        <a:p>
          <a:endParaRPr lang="en-US"/>
        </a:p>
      </dgm:t>
    </dgm:pt>
    <dgm:pt modelId="{59B0214E-9773-4104-9523-30CCB7D626BC}">
      <dgm:prSet/>
      <dgm:spPr/>
      <dgm:t>
        <a:bodyPr/>
        <a:lstStyle/>
        <a:p>
          <a:r>
            <a:rPr lang="hu-HU" dirty="0" err="1"/>
            <a:t>Lakto</a:t>
          </a:r>
          <a:r>
            <a:rPr lang="hu-HU" dirty="0"/>
            <a:t>-ovo-vegetáriánus táplálkozás: étrendjükben megtalálható a tojás is.</a:t>
          </a:r>
          <a:endParaRPr lang="en-US" dirty="0"/>
        </a:p>
      </dgm:t>
    </dgm:pt>
    <dgm:pt modelId="{E26DFA90-8B65-44DA-8B5E-A9F496DD8B4D}" type="parTrans" cxnId="{8A76CA24-880E-4908-8222-B955380D4965}">
      <dgm:prSet/>
      <dgm:spPr/>
      <dgm:t>
        <a:bodyPr/>
        <a:lstStyle/>
        <a:p>
          <a:endParaRPr lang="en-US"/>
        </a:p>
      </dgm:t>
    </dgm:pt>
    <dgm:pt modelId="{9D98070C-3FBF-40F7-863B-A027282F34D6}" type="sibTrans" cxnId="{8A76CA24-880E-4908-8222-B955380D4965}">
      <dgm:prSet/>
      <dgm:spPr/>
      <dgm:t>
        <a:bodyPr/>
        <a:lstStyle/>
        <a:p>
          <a:endParaRPr lang="en-US"/>
        </a:p>
      </dgm:t>
    </dgm:pt>
    <dgm:pt modelId="{6C1EEB7B-F17E-447B-9658-9591041BC354}">
      <dgm:prSet/>
      <dgm:spPr/>
      <dgm:t>
        <a:bodyPr/>
        <a:lstStyle/>
        <a:p>
          <a:r>
            <a:rPr lang="hu-HU"/>
            <a:t>Lakto-vegetáriánus irányzat: fogyaszthatók a növényi eredetű élelmi-nyersanyagok,a tej és a tejtermékek.</a:t>
          </a:r>
          <a:endParaRPr lang="en-US"/>
        </a:p>
      </dgm:t>
    </dgm:pt>
    <dgm:pt modelId="{8FEF449F-0B9F-46BB-81EF-E3F7C01D4414}" type="parTrans" cxnId="{7233DF8B-621D-4C0E-B3AE-E5FFAB5D9EFC}">
      <dgm:prSet/>
      <dgm:spPr/>
      <dgm:t>
        <a:bodyPr/>
        <a:lstStyle/>
        <a:p>
          <a:endParaRPr lang="en-US"/>
        </a:p>
      </dgm:t>
    </dgm:pt>
    <dgm:pt modelId="{E733A0DB-2AD3-40E6-885B-EF1637981920}" type="sibTrans" cxnId="{7233DF8B-621D-4C0E-B3AE-E5FFAB5D9EFC}">
      <dgm:prSet/>
      <dgm:spPr/>
      <dgm:t>
        <a:bodyPr/>
        <a:lstStyle/>
        <a:p>
          <a:endParaRPr lang="en-US"/>
        </a:p>
      </dgm:t>
    </dgm:pt>
    <dgm:pt modelId="{980BA1B2-4FE9-4950-8A86-65EEF7C31D98}" type="pres">
      <dgm:prSet presAssocID="{301AE2D7-C548-4A5D-B6F3-070D6FADE317}" presName="vert0" presStyleCnt="0">
        <dgm:presLayoutVars>
          <dgm:dir/>
          <dgm:animOne val="branch"/>
          <dgm:animLvl val="lvl"/>
        </dgm:presLayoutVars>
      </dgm:prSet>
      <dgm:spPr/>
    </dgm:pt>
    <dgm:pt modelId="{D0AB062C-EE4A-4FFD-A5D1-24C46FA6DCA1}" type="pres">
      <dgm:prSet presAssocID="{5F208F9A-40CB-43E7-BB22-110CB518FDB3}" presName="thickLine" presStyleLbl="alignNode1" presStyleIdx="0" presStyleCnt="3"/>
      <dgm:spPr/>
    </dgm:pt>
    <dgm:pt modelId="{67415F38-A21A-4681-936F-5E9B0C0B3987}" type="pres">
      <dgm:prSet presAssocID="{5F208F9A-40CB-43E7-BB22-110CB518FDB3}" presName="horz1" presStyleCnt="0"/>
      <dgm:spPr/>
    </dgm:pt>
    <dgm:pt modelId="{D9281054-59E8-4331-84AE-FC99EFE44FC4}" type="pres">
      <dgm:prSet presAssocID="{5F208F9A-40CB-43E7-BB22-110CB518FDB3}" presName="tx1" presStyleLbl="revTx" presStyleIdx="0" presStyleCnt="3"/>
      <dgm:spPr/>
    </dgm:pt>
    <dgm:pt modelId="{456B2B9E-2988-46CC-B1B5-BDA5885EF43F}" type="pres">
      <dgm:prSet presAssocID="{5F208F9A-40CB-43E7-BB22-110CB518FDB3}" presName="vert1" presStyleCnt="0"/>
      <dgm:spPr/>
    </dgm:pt>
    <dgm:pt modelId="{C27E49E0-408C-42EA-89E4-543BE01830DC}" type="pres">
      <dgm:prSet presAssocID="{59B0214E-9773-4104-9523-30CCB7D626BC}" presName="thickLine" presStyleLbl="alignNode1" presStyleIdx="1" presStyleCnt="3"/>
      <dgm:spPr/>
    </dgm:pt>
    <dgm:pt modelId="{34D37CE6-8033-4F59-B80D-262EFC55D0E0}" type="pres">
      <dgm:prSet presAssocID="{59B0214E-9773-4104-9523-30CCB7D626BC}" presName="horz1" presStyleCnt="0"/>
      <dgm:spPr/>
    </dgm:pt>
    <dgm:pt modelId="{C740B0A0-E46C-4CEA-BC90-96FA6CDFC38D}" type="pres">
      <dgm:prSet presAssocID="{59B0214E-9773-4104-9523-30CCB7D626BC}" presName="tx1" presStyleLbl="revTx" presStyleIdx="1" presStyleCnt="3"/>
      <dgm:spPr/>
    </dgm:pt>
    <dgm:pt modelId="{7A2B4F00-DBFA-49EE-B448-5C7208341BF5}" type="pres">
      <dgm:prSet presAssocID="{59B0214E-9773-4104-9523-30CCB7D626BC}" presName="vert1" presStyleCnt="0"/>
      <dgm:spPr/>
    </dgm:pt>
    <dgm:pt modelId="{3AB7C6B2-C1D2-4330-9C2B-96DD47CF6024}" type="pres">
      <dgm:prSet presAssocID="{6C1EEB7B-F17E-447B-9658-9591041BC354}" presName="thickLine" presStyleLbl="alignNode1" presStyleIdx="2" presStyleCnt="3"/>
      <dgm:spPr/>
    </dgm:pt>
    <dgm:pt modelId="{E96412EB-55E4-4A2E-B250-1E85E8B57212}" type="pres">
      <dgm:prSet presAssocID="{6C1EEB7B-F17E-447B-9658-9591041BC354}" presName="horz1" presStyleCnt="0"/>
      <dgm:spPr/>
    </dgm:pt>
    <dgm:pt modelId="{6E67BF10-174B-41DB-A6FE-600AA710C798}" type="pres">
      <dgm:prSet presAssocID="{6C1EEB7B-F17E-447B-9658-9591041BC354}" presName="tx1" presStyleLbl="revTx" presStyleIdx="2" presStyleCnt="3"/>
      <dgm:spPr/>
    </dgm:pt>
    <dgm:pt modelId="{5D701AE0-B4F9-42ED-A0C1-DB6CAF52D4E5}" type="pres">
      <dgm:prSet presAssocID="{6C1EEB7B-F17E-447B-9658-9591041BC354}" presName="vert1" presStyleCnt="0"/>
      <dgm:spPr/>
    </dgm:pt>
  </dgm:ptLst>
  <dgm:cxnLst>
    <dgm:cxn modelId="{240FC90C-D159-4856-BF9D-EB88A8A1D66B}" type="presOf" srcId="{59B0214E-9773-4104-9523-30CCB7D626BC}" destId="{C740B0A0-E46C-4CEA-BC90-96FA6CDFC38D}" srcOrd="0" destOrd="0" presId="urn:microsoft.com/office/officeart/2008/layout/LinedList"/>
    <dgm:cxn modelId="{8A76CA24-880E-4908-8222-B955380D4965}" srcId="{301AE2D7-C548-4A5D-B6F3-070D6FADE317}" destId="{59B0214E-9773-4104-9523-30CCB7D626BC}" srcOrd="1" destOrd="0" parTransId="{E26DFA90-8B65-44DA-8B5E-A9F496DD8B4D}" sibTransId="{9D98070C-3FBF-40F7-863B-A027282F34D6}"/>
    <dgm:cxn modelId="{B2413275-1641-4057-A0AC-A590FA9D3147}" type="presOf" srcId="{6C1EEB7B-F17E-447B-9658-9591041BC354}" destId="{6E67BF10-174B-41DB-A6FE-600AA710C798}" srcOrd="0" destOrd="0" presId="urn:microsoft.com/office/officeart/2008/layout/LinedList"/>
    <dgm:cxn modelId="{7233DF8B-621D-4C0E-B3AE-E5FFAB5D9EFC}" srcId="{301AE2D7-C548-4A5D-B6F3-070D6FADE317}" destId="{6C1EEB7B-F17E-447B-9658-9591041BC354}" srcOrd="2" destOrd="0" parTransId="{8FEF449F-0B9F-46BB-81EF-E3F7C01D4414}" sibTransId="{E733A0DB-2AD3-40E6-885B-EF1637981920}"/>
    <dgm:cxn modelId="{6DEFB591-5E19-4FBB-BCEE-B19FA66F5191}" srcId="{301AE2D7-C548-4A5D-B6F3-070D6FADE317}" destId="{5F208F9A-40CB-43E7-BB22-110CB518FDB3}" srcOrd="0" destOrd="0" parTransId="{9CEC7595-3C42-46A4-8DCC-C95AC170EE7B}" sibTransId="{59BB6271-6186-4B86-AB67-352AE1B07AE6}"/>
    <dgm:cxn modelId="{3719ABC6-E4F2-4F65-9779-FF17021B977C}" type="presOf" srcId="{5F208F9A-40CB-43E7-BB22-110CB518FDB3}" destId="{D9281054-59E8-4331-84AE-FC99EFE44FC4}" srcOrd="0" destOrd="0" presId="urn:microsoft.com/office/officeart/2008/layout/LinedList"/>
    <dgm:cxn modelId="{7BFBC5CB-1A2C-4070-A7F0-DE28ADD75E90}" type="presOf" srcId="{301AE2D7-C548-4A5D-B6F3-070D6FADE317}" destId="{980BA1B2-4FE9-4950-8A86-65EEF7C31D98}" srcOrd="0" destOrd="0" presId="urn:microsoft.com/office/officeart/2008/layout/LinedList"/>
    <dgm:cxn modelId="{3F76CFE2-055E-4ADE-B30B-BBC339C256C9}" type="presParOf" srcId="{980BA1B2-4FE9-4950-8A86-65EEF7C31D98}" destId="{D0AB062C-EE4A-4FFD-A5D1-24C46FA6DCA1}" srcOrd="0" destOrd="0" presId="urn:microsoft.com/office/officeart/2008/layout/LinedList"/>
    <dgm:cxn modelId="{41F175C3-9A45-4296-9F87-3FABC4B27BD9}" type="presParOf" srcId="{980BA1B2-4FE9-4950-8A86-65EEF7C31D98}" destId="{67415F38-A21A-4681-936F-5E9B0C0B3987}" srcOrd="1" destOrd="0" presId="urn:microsoft.com/office/officeart/2008/layout/LinedList"/>
    <dgm:cxn modelId="{B0689F8A-6E2F-4C33-9095-47F3D3099A4C}" type="presParOf" srcId="{67415F38-A21A-4681-936F-5E9B0C0B3987}" destId="{D9281054-59E8-4331-84AE-FC99EFE44FC4}" srcOrd="0" destOrd="0" presId="urn:microsoft.com/office/officeart/2008/layout/LinedList"/>
    <dgm:cxn modelId="{95268EA7-C985-427C-B391-100B3EA42D6F}" type="presParOf" srcId="{67415F38-A21A-4681-936F-5E9B0C0B3987}" destId="{456B2B9E-2988-46CC-B1B5-BDA5885EF43F}" srcOrd="1" destOrd="0" presId="urn:microsoft.com/office/officeart/2008/layout/LinedList"/>
    <dgm:cxn modelId="{6537C60E-98ED-415A-B74C-CFA21840FDEF}" type="presParOf" srcId="{980BA1B2-4FE9-4950-8A86-65EEF7C31D98}" destId="{C27E49E0-408C-42EA-89E4-543BE01830DC}" srcOrd="2" destOrd="0" presId="urn:microsoft.com/office/officeart/2008/layout/LinedList"/>
    <dgm:cxn modelId="{5DD11538-76EF-45FC-8EA3-5DFFF2DE555E}" type="presParOf" srcId="{980BA1B2-4FE9-4950-8A86-65EEF7C31D98}" destId="{34D37CE6-8033-4F59-B80D-262EFC55D0E0}" srcOrd="3" destOrd="0" presId="urn:microsoft.com/office/officeart/2008/layout/LinedList"/>
    <dgm:cxn modelId="{48263B9B-E445-4532-AB49-27C95313DD91}" type="presParOf" srcId="{34D37CE6-8033-4F59-B80D-262EFC55D0E0}" destId="{C740B0A0-E46C-4CEA-BC90-96FA6CDFC38D}" srcOrd="0" destOrd="0" presId="urn:microsoft.com/office/officeart/2008/layout/LinedList"/>
    <dgm:cxn modelId="{62B19CE5-A306-4ED9-AD99-40E4C555D8F6}" type="presParOf" srcId="{34D37CE6-8033-4F59-B80D-262EFC55D0E0}" destId="{7A2B4F00-DBFA-49EE-B448-5C7208341BF5}" srcOrd="1" destOrd="0" presId="urn:microsoft.com/office/officeart/2008/layout/LinedList"/>
    <dgm:cxn modelId="{A3086303-94A1-49C0-B4F6-F07D5631FBF3}" type="presParOf" srcId="{980BA1B2-4FE9-4950-8A86-65EEF7C31D98}" destId="{3AB7C6B2-C1D2-4330-9C2B-96DD47CF6024}" srcOrd="4" destOrd="0" presId="urn:microsoft.com/office/officeart/2008/layout/LinedList"/>
    <dgm:cxn modelId="{12271A85-F24E-4DC1-B48B-FE3910FF2E1B}" type="presParOf" srcId="{980BA1B2-4FE9-4950-8A86-65EEF7C31D98}" destId="{E96412EB-55E4-4A2E-B250-1E85E8B57212}" srcOrd="5" destOrd="0" presId="urn:microsoft.com/office/officeart/2008/layout/LinedList"/>
    <dgm:cxn modelId="{8108DC04-9D45-4DA4-BA10-534CC2DF21BE}" type="presParOf" srcId="{E96412EB-55E4-4A2E-B250-1E85E8B57212}" destId="{6E67BF10-174B-41DB-A6FE-600AA710C798}" srcOrd="0" destOrd="0" presId="urn:microsoft.com/office/officeart/2008/layout/LinedList"/>
    <dgm:cxn modelId="{590F727D-87F9-4FFE-9575-4A6DB2D57566}" type="presParOf" srcId="{E96412EB-55E4-4A2E-B250-1E85E8B57212}" destId="{5D701AE0-B4F9-42ED-A0C1-DB6CAF52D4E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2817A2B-2AEA-4346-B274-952A435DD98C}" type="doc">
      <dgm:prSet loTypeId="urn:microsoft.com/office/officeart/2016/7/layout/RepeatingBendingProcessNew" loCatId="process" qsTypeId="urn:microsoft.com/office/officeart/2005/8/quickstyle/simple1" qsCatId="simple" csTypeId="urn:microsoft.com/office/officeart/2005/8/colors/colorful1" csCatId="colorful"/>
      <dgm:spPr/>
      <dgm:t>
        <a:bodyPr/>
        <a:lstStyle/>
        <a:p>
          <a:endParaRPr lang="en-US"/>
        </a:p>
      </dgm:t>
    </dgm:pt>
    <dgm:pt modelId="{CDEE07EE-4AD6-4AB9-9B30-D91E69655835}">
      <dgm:prSet/>
      <dgm:spPr/>
      <dgm:t>
        <a:bodyPr/>
        <a:lstStyle/>
        <a:p>
          <a:r>
            <a:rPr lang="hu-HU"/>
            <a:t>Javasolt a teljes értékű gabonák felhasználása; ahol lehetséges, a búzalisztet helyettesítsük az értékesebb tönkölybúzával.</a:t>
          </a:r>
          <a:endParaRPr lang="en-US"/>
        </a:p>
      </dgm:t>
    </dgm:pt>
    <dgm:pt modelId="{481383DE-D63E-4B0F-BD73-086B50AD46F4}" type="parTrans" cxnId="{9C1C99FD-510E-48EB-8770-BBEA547B0239}">
      <dgm:prSet/>
      <dgm:spPr/>
      <dgm:t>
        <a:bodyPr/>
        <a:lstStyle/>
        <a:p>
          <a:endParaRPr lang="en-US"/>
        </a:p>
      </dgm:t>
    </dgm:pt>
    <dgm:pt modelId="{3E626B11-3528-4279-BA0C-CD4185A3537C}" type="sibTrans" cxnId="{9C1C99FD-510E-48EB-8770-BBEA547B0239}">
      <dgm:prSet/>
      <dgm:spPr/>
      <dgm:t>
        <a:bodyPr/>
        <a:lstStyle/>
        <a:p>
          <a:endParaRPr lang="en-US"/>
        </a:p>
      </dgm:t>
    </dgm:pt>
    <dgm:pt modelId="{127F41DC-7E9D-4B5B-8FE5-B736DE9F0D72}">
      <dgm:prSet/>
      <dgm:spPr/>
      <dgm:t>
        <a:bodyPr/>
        <a:lstStyle/>
        <a:p>
          <a:r>
            <a:rPr lang="hu-HU"/>
            <a:t>Használjunk olyan edényzetet, amelyekben lehetséges a zsiradékmentes vagy a minimális zsiradékkal történő sütés-főzés.</a:t>
          </a:r>
          <a:endParaRPr lang="en-US"/>
        </a:p>
      </dgm:t>
    </dgm:pt>
    <dgm:pt modelId="{FECD09A2-FF4E-4257-A17C-C17109E20258}" type="parTrans" cxnId="{20F46991-98A4-47DB-B01B-0ACFC1EBBA26}">
      <dgm:prSet/>
      <dgm:spPr/>
      <dgm:t>
        <a:bodyPr/>
        <a:lstStyle/>
        <a:p>
          <a:endParaRPr lang="en-US"/>
        </a:p>
      </dgm:t>
    </dgm:pt>
    <dgm:pt modelId="{B4725489-103A-4B8E-9008-8F3C9C027EA6}" type="sibTrans" cxnId="{20F46991-98A4-47DB-B01B-0ACFC1EBBA26}">
      <dgm:prSet/>
      <dgm:spPr/>
      <dgm:t>
        <a:bodyPr/>
        <a:lstStyle/>
        <a:p>
          <a:endParaRPr lang="en-US"/>
        </a:p>
      </dgm:t>
    </dgm:pt>
    <dgm:pt modelId="{C2FCD378-861D-4AE1-886C-95D31A9546F5}">
      <dgm:prSet/>
      <dgm:spPr/>
      <dgm:t>
        <a:bodyPr/>
        <a:lstStyle/>
        <a:p>
          <a:r>
            <a:rPr lang="hu-HU"/>
            <a:t>A bő folyadékban való főzés helyett alkalmazzuk a gőzölést.</a:t>
          </a:r>
          <a:endParaRPr lang="en-US"/>
        </a:p>
      </dgm:t>
    </dgm:pt>
    <dgm:pt modelId="{EBF3730F-053D-4E1E-AD6D-057C92681C8A}" type="parTrans" cxnId="{58401E4A-C3B5-42B0-A4B8-AE81B1DE9D7A}">
      <dgm:prSet/>
      <dgm:spPr/>
      <dgm:t>
        <a:bodyPr/>
        <a:lstStyle/>
        <a:p>
          <a:endParaRPr lang="en-US"/>
        </a:p>
      </dgm:t>
    </dgm:pt>
    <dgm:pt modelId="{26DF1DED-3770-42D6-A388-DD0ADC5FACDB}" type="sibTrans" cxnId="{58401E4A-C3B5-42B0-A4B8-AE81B1DE9D7A}">
      <dgm:prSet/>
      <dgm:spPr/>
      <dgm:t>
        <a:bodyPr/>
        <a:lstStyle/>
        <a:p>
          <a:endParaRPr lang="en-US"/>
        </a:p>
      </dgm:t>
    </dgm:pt>
    <dgm:pt modelId="{0E4A8815-08BC-4ACB-86CA-445FA8BFB575}">
      <dgm:prSet/>
      <dgm:spPr/>
      <dgm:t>
        <a:bodyPr/>
        <a:lstStyle/>
        <a:p>
          <a:r>
            <a:rPr lang="hu-HU"/>
            <a:t>Fogyasszunk minél több különféle csírát, melyek nagy mennyiségben tartalmaznak vitaminokat, ásványi anyagokat, és ami legalább ennyire fontos, enzimeket.</a:t>
          </a:r>
          <a:endParaRPr lang="en-US"/>
        </a:p>
      </dgm:t>
    </dgm:pt>
    <dgm:pt modelId="{B6272B38-D8C8-4FFC-AB6C-1C227BECB19F}" type="parTrans" cxnId="{C43BCFC5-EBE8-42D3-95F5-9EA1E6182D93}">
      <dgm:prSet/>
      <dgm:spPr/>
      <dgm:t>
        <a:bodyPr/>
        <a:lstStyle/>
        <a:p>
          <a:endParaRPr lang="en-US"/>
        </a:p>
      </dgm:t>
    </dgm:pt>
    <dgm:pt modelId="{1CE6A64F-3741-4A19-A580-25DD03D04C1D}" type="sibTrans" cxnId="{C43BCFC5-EBE8-42D3-95F5-9EA1E6182D93}">
      <dgm:prSet/>
      <dgm:spPr/>
      <dgm:t>
        <a:bodyPr/>
        <a:lstStyle/>
        <a:p>
          <a:endParaRPr lang="en-US"/>
        </a:p>
      </dgm:t>
    </dgm:pt>
    <dgm:pt modelId="{3FB27B69-A058-44D3-94C1-E924C03AE533}">
      <dgm:prSet/>
      <dgm:spPr/>
      <dgm:t>
        <a:bodyPr/>
        <a:lstStyle/>
        <a:p>
          <a:r>
            <a:rPr lang="hu-HU"/>
            <a:t>A különféle virágok díszítő- és ízesítőanyagként egyaránt felhasználhatók. </a:t>
          </a:r>
          <a:endParaRPr lang="en-US"/>
        </a:p>
      </dgm:t>
    </dgm:pt>
    <dgm:pt modelId="{4717BD15-9A01-4336-BBB1-87732F51C786}" type="parTrans" cxnId="{764899DF-BBE1-447E-91C4-1286ED633493}">
      <dgm:prSet/>
      <dgm:spPr/>
      <dgm:t>
        <a:bodyPr/>
        <a:lstStyle/>
        <a:p>
          <a:endParaRPr lang="en-US"/>
        </a:p>
      </dgm:t>
    </dgm:pt>
    <dgm:pt modelId="{23CF4BB5-CBF9-403B-AACC-7B2071270D92}" type="sibTrans" cxnId="{764899DF-BBE1-447E-91C4-1286ED633493}">
      <dgm:prSet/>
      <dgm:spPr/>
      <dgm:t>
        <a:bodyPr/>
        <a:lstStyle/>
        <a:p>
          <a:endParaRPr lang="en-US"/>
        </a:p>
      </dgm:t>
    </dgm:pt>
    <dgm:pt modelId="{31488967-442B-4CA0-B9A3-7A62AE2D582A}">
      <dgm:prSet/>
      <dgm:spPr/>
      <dgm:t>
        <a:bodyPr/>
        <a:lstStyle/>
        <a:p>
          <a:r>
            <a:rPr lang="hu-HU"/>
            <a:t>Az úgynevezett bébizöldségek tudatos termesztőmunka eredményei. Koncentráltan tartalmazzák az ízeket, rövid hőkezelést igényelnek és a tányéron dekoratívak.</a:t>
          </a:r>
          <a:endParaRPr lang="en-US"/>
        </a:p>
      </dgm:t>
    </dgm:pt>
    <dgm:pt modelId="{B111F7AB-A55F-4399-B330-05B259962F78}" type="parTrans" cxnId="{17A950AC-26FF-499A-ADC9-81F173968620}">
      <dgm:prSet/>
      <dgm:spPr/>
      <dgm:t>
        <a:bodyPr/>
        <a:lstStyle/>
        <a:p>
          <a:endParaRPr lang="en-US"/>
        </a:p>
      </dgm:t>
    </dgm:pt>
    <dgm:pt modelId="{3ADF5A76-32E4-46B3-837D-C096213BC563}" type="sibTrans" cxnId="{17A950AC-26FF-499A-ADC9-81F173968620}">
      <dgm:prSet/>
      <dgm:spPr/>
      <dgm:t>
        <a:bodyPr/>
        <a:lstStyle/>
        <a:p>
          <a:endParaRPr lang="en-US"/>
        </a:p>
      </dgm:t>
    </dgm:pt>
    <dgm:pt modelId="{C96ABF7B-158F-4E81-92C0-E26A3EFFCA7C}" type="pres">
      <dgm:prSet presAssocID="{E2817A2B-2AEA-4346-B274-952A435DD98C}" presName="Name0" presStyleCnt="0">
        <dgm:presLayoutVars>
          <dgm:dir/>
          <dgm:resizeHandles val="exact"/>
        </dgm:presLayoutVars>
      </dgm:prSet>
      <dgm:spPr/>
    </dgm:pt>
    <dgm:pt modelId="{7E03AC09-08F9-4FE1-A4B0-F075F5472ADF}" type="pres">
      <dgm:prSet presAssocID="{CDEE07EE-4AD6-4AB9-9B30-D91E69655835}" presName="node" presStyleLbl="node1" presStyleIdx="0" presStyleCnt="6">
        <dgm:presLayoutVars>
          <dgm:bulletEnabled val="1"/>
        </dgm:presLayoutVars>
      </dgm:prSet>
      <dgm:spPr/>
    </dgm:pt>
    <dgm:pt modelId="{45F89895-7D4C-4646-A766-C3A3754409C0}" type="pres">
      <dgm:prSet presAssocID="{3E626B11-3528-4279-BA0C-CD4185A3537C}" presName="sibTrans" presStyleLbl="sibTrans1D1" presStyleIdx="0" presStyleCnt="5"/>
      <dgm:spPr/>
    </dgm:pt>
    <dgm:pt modelId="{50F8917B-B283-4624-93F8-450B64292CA1}" type="pres">
      <dgm:prSet presAssocID="{3E626B11-3528-4279-BA0C-CD4185A3537C}" presName="connectorText" presStyleLbl="sibTrans1D1" presStyleIdx="0" presStyleCnt="5"/>
      <dgm:spPr/>
    </dgm:pt>
    <dgm:pt modelId="{8E772735-127B-486E-9641-F0A560F68D87}" type="pres">
      <dgm:prSet presAssocID="{127F41DC-7E9D-4B5B-8FE5-B736DE9F0D72}" presName="node" presStyleLbl="node1" presStyleIdx="1" presStyleCnt="6">
        <dgm:presLayoutVars>
          <dgm:bulletEnabled val="1"/>
        </dgm:presLayoutVars>
      </dgm:prSet>
      <dgm:spPr/>
    </dgm:pt>
    <dgm:pt modelId="{4B83642A-26C2-42E5-99FF-A1D67F80177A}" type="pres">
      <dgm:prSet presAssocID="{B4725489-103A-4B8E-9008-8F3C9C027EA6}" presName="sibTrans" presStyleLbl="sibTrans1D1" presStyleIdx="1" presStyleCnt="5"/>
      <dgm:spPr/>
    </dgm:pt>
    <dgm:pt modelId="{8804B727-32F1-4EF5-91AB-ABAEB684D4DD}" type="pres">
      <dgm:prSet presAssocID="{B4725489-103A-4B8E-9008-8F3C9C027EA6}" presName="connectorText" presStyleLbl="sibTrans1D1" presStyleIdx="1" presStyleCnt="5"/>
      <dgm:spPr/>
    </dgm:pt>
    <dgm:pt modelId="{2620DB35-95D3-45AE-B48B-62C03E5254A3}" type="pres">
      <dgm:prSet presAssocID="{C2FCD378-861D-4AE1-886C-95D31A9546F5}" presName="node" presStyleLbl="node1" presStyleIdx="2" presStyleCnt="6">
        <dgm:presLayoutVars>
          <dgm:bulletEnabled val="1"/>
        </dgm:presLayoutVars>
      </dgm:prSet>
      <dgm:spPr/>
    </dgm:pt>
    <dgm:pt modelId="{7C2B7E05-71F6-43C1-8C2A-F314B9B40B67}" type="pres">
      <dgm:prSet presAssocID="{26DF1DED-3770-42D6-A388-DD0ADC5FACDB}" presName="sibTrans" presStyleLbl="sibTrans1D1" presStyleIdx="2" presStyleCnt="5"/>
      <dgm:spPr/>
    </dgm:pt>
    <dgm:pt modelId="{D33C7E1C-5E7A-4A1A-90C0-2532052B8225}" type="pres">
      <dgm:prSet presAssocID="{26DF1DED-3770-42D6-A388-DD0ADC5FACDB}" presName="connectorText" presStyleLbl="sibTrans1D1" presStyleIdx="2" presStyleCnt="5"/>
      <dgm:spPr/>
    </dgm:pt>
    <dgm:pt modelId="{38574DD8-B0CB-456C-A8FF-3E33FE107217}" type="pres">
      <dgm:prSet presAssocID="{0E4A8815-08BC-4ACB-86CA-445FA8BFB575}" presName="node" presStyleLbl="node1" presStyleIdx="3" presStyleCnt="6">
        <dgm:presLayoutVars>
          <dgm:bulletEnabled val="1"/>
        </dgm:presLayoutVars>
      </dgm:prSet>
      <dgm:spPr/>
    </dgm:pt>
    <dgm:pt modelId="{6472DD8F-F5D7-4BD0-8E72-24158B41EFD8}" type="pres">
      <dgm:prSet presAssocID="{1CE6A64F-3741-4A19-A580-25DD03D04C1D}" presName="sibTrans" presStyleLbl="sibTrans1D1" presStyleIdx="3" presStyleCnt="5"/>
      <dgm:spPr/>
    </dgm:pt>
    <dgm:pt modelId="{4389A334-AFEE-4B99-B741-D30E1527E947}" type="pres">
      <dgm:prSet presAssocID="{1CE6A64F-3741-4A19-A580-25DD03D04C1D}" presName="connectorText" presStyleLbl="sibTrans1D1" presStyleIdx="3" presStyleCnt="5"/>
      <dgm:spPr/>
    </dgm:pt>
    <dgm:pt modelId="{6E4D3B73-3078-42E5-BCDF-38D9BB4A466E}" type="pres">
      <dgm:prSet presAssocID="{3FB27B69-A058-44D3-94C1-E924C03AE533}" presName="node" presStyleLbl="node1" presStyleIdx="4" presStyleCnt="6">
        <dgm:presLayoutVars>
          <dgm:bulletEnabled val="1"/>
        </dgm:presLayoutVars>
      </dgm:prSet>
      <dgm:spPr/>
    </dgm:pt>
    <dgm:pt modelId="{7D6C4A47-A2C0-4564-A404-D84A27F6B728}" type="pres">
      <dgm:prSet presAssocID="{23CF4BB5-CBF9-403B-AACC-7B2071270D92}" presName="sibTrans" presStyleLbl="sibTrans1D1" presStyleIdx="4" presStyleCnt="5"/>
      <dgm:spPr/>
    </dgm:pt>
    <dgm:pt modelId="{5E9B3EA0-705E-4CAB-8AA1-0DB694164DF5}" type="pres">
      <dgm:prSet presAssocID="{23CF4BB5-CBF9-403B-AACC-7B2071270D92}" presName="connectorText" presStyleLbl="sibTrans1D1" presStyleIdx="4" presStyleCnt="5"/>
      <dgm:spPr/>
    </dgm:pt>
    <dgm:pt modelId="{E1F06FFB-E305-474E-88D9-CB67FE084824}" type="pres">
      <dgm:prSet presAssocID="{31488967-442B-4CA0-B9A3-7A62AE2D582A}" presName="node" presStyleLbl="node1" presStyleIdx="5" presStyleCnt="6">
        <dgm:presLayoutVars>
          <dgm:bulletEnabled val="1"/>
        </dgm:presLayoutVars>
      </dgm:prSet>
      <dgm:spPr/>
    </dgm:pt>
  </dgm:ptLst>
  <dgm:cxnLst>
    <dgm:cxn modelId="{DD30030B-F4E2-4681-9603-BBCE3F786A6A}" type="presOf" srcId="{3E626B11-3528-4279-BA0C-CD4185A3537C}" destId="{50F8917B-B283-4624-93F8-450B64292CA1}" srcOrd="1" destOrd="0" presId="urn:microsoft.com/office/officeart/2016/7/layout/RepeatingBendingProcessNew"/>
    <dgm:cxn modelId="{48198C24-8A12-4531-9F66-12C676CAF4C8}" type="presOf" srcId="{31488967-442B-4CA0-B9A3-7A62AE2D582A}" destId="{E1F06FFB-E305-474E-88D9-CB67FE084824}" srcOrd="0" destOrd="0" presId="urn:microsoft.com/office/officeart/2016/7/layout/RepeatingBendingProcessNew"/>
    <dgm:cxn modelId="{96B3D63E-E7A8-40D9-812D-F7B1711466A9}" type="presOf" srcId="{26DF1DED-3770-42D6-A388-DD0ADC5FACDB}" destId="{D33C7E1C-5E7A-4A1A-90C0-2532052B8225}" srcOrd="1" destOrd="0" presId="urn:microsoft.com/office/officeart/2016/7/layout/RepeatingBendingProcessNew"/>
    <dgm:cxn modelId="{0F78415B-5020-4F2E-961E-939C7DA75C08}" type="presOf" srcId="{3FB27B69-A058-44D3-94C1-E924C03AE533}" destId="{6E4D3B73-3078-42E5-BCDF-38D9BB4A466E}" srcOrd="0" destOrd="0" presId="urn:microsoft.com/office/officeart/2016/7/layout/RepeatingBendingProcessNew"/>
    <dgm:cxn modelId="{58401E4A-C3B5-42B0-A4B8-AE81B1DE9D7A}" srcId="{E2817A2B-2AEA-4346-B274-952A435DD98C}" destId="{C2FCD378-861D-4AE1-886C-95D31A9546F5}" srcOrd="2" destOrd="0" parTransId="{EBF3730F-053D-4E1E-AD6D-057C92681C8A}" sibTransId="{26DF1DED-3770-42D6-A388-DD0ADC5FACDB}"/>
    <dgm:cxn modelId="{CF80EF76-7BEF-4C53-A5F8-A77A2880DABA}" type="presOf" srcId="{0E4A8815-08BC-4ACB-86CA-445FA8BFB575}" destId="{38574DD8-B0CB-456C-A8FF-3E33FE107217}" srcOrd="0" destOrd="0" presId="urn:microsoft.com/office/officeart/2016/7/layout/RepeatingBendingProcessNew"/>
    <dgm:cxn modelId="{CBA3C578-1699-49ED-B15C-65478BC515B4}" type="presOf" srcId="{CDEE07EE-4AD6-4AB9-9B30-D91E69655835}" destId="{7E03AC09-08F9-4FE1-A4B0-F075F5472ADF}" srcOrd="0" destOrd="0" presId="urn:microsoft.com/office/officeart/2016/7/layout/RepeatingBendingProcessNew"/>
    <dgm:cxn modelId="{20F46991-98A4-47DB-B01B-0ACFC1EBBA26}" srcId="{E2817A2B-2AEA-4346-B274-952A435DD98C}" destId="{127F41DC-7E9D-4B5B-8FE5-B736DE9F0D72}" srcOrd="1" destOrd="0" parTransId="{FECD09A2-FF4E-4257-A17C-C17109E20258}" sibTransId="{B4725489-103A-4B8E-9008-8F3C9C027EA6}"/>
    <dgm:cxn modelId="{AA769EA2-8640-431D-A5F4-F81D910194DB}" type="presOf" srcId="{B4725489-103A-4B8E-9008-8F3C9C027EA6}" destId="{8804B727-32F1-4EF5-91AB-ABAEB684D4DD}" srcOrd="1" destOrd="0" presId="urn:microsoft.com/office/officeart/2016/7/layout/RepeatingBendingProcessNew"/>
    <dgm:cxn modelId="{0F02FEA3-0937-4134-95CB-58322C73A69F}" type="presOf" srcId="{23CF4BB5-CBF9-403B-AACC-7B2071270D92}" destId="{7D6C4A47-A2C0-4564-A404-D84A27F6B728}" srcOrd="0" destOrd="0" presId="urn:microsoft.com/office/officeart/2016/7/layout/RepeatingBendingProcessNew"/>
    <dgm:cxn modelId="{17A950AC-26FF-499A-ADC9-81F173968620}" srcId="{E2817A2B-2AEA-4346-B274-952A435DD98C}" destId="{31488967-442B-4CA0-B9A3-7A62AE2D582A}" srcOrd="5" destOrd="0" parTransId="{B111F7AB-A55F-4399-B330-05B259962F78}" sibTransId="{3ADF5A76-32E4-46B3-837D-C096213BC563}"/>
    <dgm:cxn modelId="{7AA568B6-B9C3-4111-A584-AB85B5C5BBA9}" type="presOf" srcId="{C2FCD378-861D-4AE1-886C-95D31A9546F5}" destId="{2620DB35-95D3-45AE-B48B-62C03E5254A3}" srcOrd="0" destOrd="0" presId="urn:microsoft.com/office/officeart/2016/7/layout/RepeatingBendingProcessNew"/>
    <dgm:cxn modelId="{847002B8-44F0-4F33-911E-AC23E7C16DC2}" type="presOf" srcId="{1CE6A64F-3741-4A19-A580-25DD03D04C1D}" destId="{4389A334-AFEE-4B99-B741-D30E1527E947}" srcOrd="1" destOrd="0" presId="urn:microsoft.com/office/officeart/2016/7/layout/RepeatingBendingProcessNew"/>
    <dgm:cxn modelId="{214DB5BE-B5A5-4AC4-BB78-FDF1CAE0C459}" type="presOf" srcId="{E2817A2B-2AEA-4346-B274-952A435DD98C}" destId="{C96ABF7B-158F-4E81-92C0-E26A3EFFCA7C}" srcOrd="0" destOrd="0" presId="urn:microsoft.com/office/officeart/2016/7/layout/RepeatingBendingProcessNew"/>
    <dgm:cxn modelId="{D3B495C4-B60B-4729-918D-CF0167C72340}" type="presOf" srcId="{B4725489-103A-4B8E-9008-8F3C9C027EA6}" destId="{4B83642A-26C2-42E5-99FF-A1D67F80177A}" srcOrd="0" destOrd="0" presId="urn:microsoft.com/office/officeart/2016/7/layout/RepeatingBendingProcessNew"/>
    <dgm:cxn modelId="{C43BCFC5-EBE8-42D3-95F5-9EA1E6182D93}" srcId="{E2817A2B-2AEA-4346-B274-952A435DD98C}" destId="{0E4A8815-08BC-4ACB-86CA-445FA8BFB575}" srcOrd="3" destOrd="0" parTransId="{B6272B38-D8C8-4FFC-AB6C-1C227BECB19F}" sibTransId="{1CE6A64F-3741-4A19-A580-25DD03D04C1D}"/>
    <dgm:cxn modelId="{C70B28D5-E006-4781-BC7A-D5EC6C6F8950}" type="presOf" srcId="{26DF1DED-3770-42D6-A388-DD0ADC5FACDB}" destId="{7C2B7E05-71F6-43C1-8C2A-F314B9B40B67}" srcOrd="0" destOrd="0" presId="urn:microsoft.com/office/officeart/2016/7/layout/RepeatingBendingProcessNew"/>
    <dgm:cxn modelId="{277527DA-7516-4144-AFFD-CDF8961619F3}" type="presOf" srcId="{23CF4BB5-CBF9-403B-AACC-7B2071270D92}" destId="{5E9B3EA0-705E-4CAB-8AA1-0DB694164DF5}" srcOrd="1" destOrd="0" presId="urn:microsoft.com/office/officeart/2016/7/layout/RepeatingBendingProcessNew"/>
    <dgm:cxn modelId="{764899DF-BBE1-447E-91C4-1286ED633493}" srcId="{E2817A2B-2AEA-4346-B274-952A435DD98C}" destId="{3FB27B69-A058-44D3-94C1-E924C03AE533}" srcOrd="4" destOrd="0" parTransId="{4717BD15-9A01-4336-BBB1-87732F51C786}" sibTransId="{23CF4BB5-CBF9-403B-AACC-7B2071270D92}"/>
    <dgm:cxn modelId="{381A7FE2-91AF-4409-99D8-5CB2378BC3AE}" type="presOf" srcId="{3E626B11-3528-4279-BA0C-CD4185A3537C}" destId="{45F89895-7D4C-4646-A766-C3A3754409C0}" srcOrd="0" destOrd="0" presId="urn:microsoft.com/office/officeart/2016/7/layout/RepeatingBendingProcessNew"/>
    <dgm:cxn modelId="{8FD6E4F7-CCD4-45B4-B076-98B9DA6C2FE1}" type="presOf" srcId="{1CE6A64F-3741-4A19-A580-25DD03D04C1D}" destId="{6472DD8F-F5D7-4BD0-8E72-24158B41EFD8}" srcOrd="0" destOrd="0" presId="urn:microsoft.com/office/officeart/2016/7/layout/RepeatingBendingProcessNew"/>
    <dgm:cxn modelId="{36BCF3F8-FAF4-4981-931F-CE87FE68B3FD}" type="presOf" srcId="{127F41DC-7E9D-4B5B-8FE5-B736DE9F0D72}" destId="{8E772735-127B-486E-9641-F0A560F68D87}" srcOrd="0" destOrd="0" presId="urn:microsoft.com/office/officeart/2016/7/layout/RepeatingBendingProcessNew"/>
    <dgm:cxn modelId="{9C1C99FD-510E-48EB-8770-BBEA547B0239}" srcId="{E2817A2B-2AEA-4346-B274-952A435DD98C}" destId="{CDEE07EE-4AD6-4AB9-9B30-D91E69655835}" srcOrd="0" destOrd="0" parTransId="{481383DE-D63E-4B0F-BD73-086B50AD46F4}" sibTransId="{3E626B11-3528-4279-BA0C-CD4185A3537C}"/>
    <dgm:cxn modelId="{B3E3B312-4CEC-4F6D-805F-26B57F511F18}" type="presParOf" srcId="{C96ABF7B-158F-4E81-92C0-E26A3EFFCA7C}" destId="{7E03AC09-08F9-4FE1-A4B0-F075F5472ADF}" srcOrd="0" destOrd="0" presId="urn:microsoft.com/office/officeart/2016/7/layout/RepeatingBendingProcessNew"/>
    <dgm:cxn modelId="{E8E1B65D-288A-4E54-B5D6-B646107AF60D}" type="presParOf" srcId="{C96ABF7B-158F-4E81-92C0-E26A3EFFCA7C}" destId="{45F89895-7D4C-4646-A766-C3A3754409C0}" srcOrd="1" destOrd="0" presId="urn:microsoft.com/office/officeart/2016/7/layout/RepeatingBendingProcessNew"/>
    <dgm:cxn modelId="{C9BDF2DB-E442-4B26-907D-6474596A107C}" type="presParOf" srcId="{45F89895-7D4C-4646-A766-C3A3754409C0}" destId="{50F8917B-B283-4624-93F8-450B64292CA1}" srcOrd="0" destOrd="0" presId="urn:microsoft.com/office/officeart/2016/7/layout/RepeatingBendingProcessNew"/>
    <dgm:cxn modelId="{6F496A1D-EC02-4ADC-A574-3EE7D08988CA}" type="presParOf" srcId="{C96ABF7B-158F-4E81-92C0-E26A3EFFCA7C}" destId="{8E772735-127B-486E-9641-F0A560F68D87}" srcOrd="2" destOrd="0" presId="urn:microsoft.com/office/officeart/2016/7/layout/RepeatingBendingProcessNew"/>
    <dgm:cxn modelId="{2FDBD599-AAD2-4E61-8A5C-97D0B5446598}" type="presParOf" srcId="{C96ABF7B-158F-4E81-92C0-E26A3EFFCA7C}" destId="{4B83642A-26C2-42E5-99FF-A1D67F80177A}" srcOrd="3" destOrd="0" presId="urn:microsoft.com/office/officeart/2016/7/layout/RepeatingBendingProcessNew"/>
    <dgm:cxn modelId="{65008CE6-FAF4-4F53-ABAB-DEC29543CA12}" type="presParOf" srcId="{4B83642A-26C2-42E5-99FF-A1D67F80177A}" destId="{8804B727-32F1-4EF5-91AB-ABAEB684D4DD}" srcOrd="0" destOrd="0" presId="urn:microsoft.com/office/officeart/2016/7/layout/RepeatingBendingProcessNew"/>
    <dgm:cxn modelId="{8E69C143-2314-4A4C-B3B6-2B69F554ED01}" type="presParOf" srcId="{C96ABF7B-158F-4E81-92C0-E26A3EFFCA7C}" destId="{2620DB35-95D3-45AE-B48B-62C03E5254A3}" srcOrd="4" destOrd="0" presId="urn:microsoft.com/office/officeart/2016/7/layout/RepeatingBendingProcessNew"/>
    <dgm:cxn modelId="{6A8E61F5-CAC3-4AC7-9AE9-1766E7840821}" type="presParOf" srcId="{C96ABF7B-158F-4E81-92C0-E26A3EFFCA7C}" destId="{7C2B7E05-71F6-43C1-8C2A-F314B9B40B67}" srcOrd="5" destOrd="0" presId="urn:microsoft.com/office/officeart/2016/7/layout/RepeatingBendingProcessNew"/>
    <dgm:cxn modelId="{720DFEC9-3913-4EB2-B84E-150677DB406B}" type="presParOf" srcId="{7C2B7E05-71F6-43C1-8C2A-F314B9B40B67}" destId="{D33C7E1C-5E7A-4A1A-90C0-2532052B8225}" srcOrd="0" destOrd="0" presId="urn:microsoft.com/office/officeart/2016/7/layout/RepeatingBendingProcessNew"/>
    <dgm:cxn modelId="{44DB69ED-5BC3-473D-9F34-CD6CFA5473FB}" type="presParOf" srcId="{C96ABF7B-158F-4E81-92C0-E26A3EFFCA7C}" destId="{38574DD8-B0CB-456C-A8FF-3E33FE107217}" srcOrd="6" destOrd="0" presId="urn:microsoft.com/office/officeart/2016/7/layout/RepeatingBendingProcessNew"/>
    <dgm:cxn modelId="{8CA7A585-F045-44AB-A179-6884A634D636}" type="presParOf" srcId="{C96ABF7B-158F-4E81-92C0-E26A3EFFCA7C}" destId="{6472DD8F-F5D7-4BD0-8E72-24158B41EFD8}" srcOrd="7" destOrd="0" presId="urn:microsoft.com/office/officeart/2016/7/layout/RepeatingBendingProcessNew"/>
    <dgm:cxn modelId="{6BB3C600-962A-4AA6-AFC4-1C3BDC71EBA3}" type="presParOf" srcId="{6472DD8F-F5D7-4BD0-8E72-24158B41EFD8}" destId="{4389A334-AFEE-4B99-B741-D30E1527E947}" srcOrd="0" destOrd="0" presId="urn:microsoft.com/office/officeart/2016/7/layout/RepeatingBendingProcessNew"/>
    <dgm:cxn modelId="{9F3DA088-ADBF-49DE-A538-13AD4D96CF30}" type="presParOf" srcId="{C96ABF7B-158F-4E81-92C0-E26A3EFFCA7C}" destId="{6E4D3B73-3078-42E5-BCDF-38D9BB4A466E}" srcOrd="8" destOrd="0" presId="urn:microsoft.com/office/officeart/2016/7/layout/RepeatingBendingProcessNew"/>
    <dgm:cxn modelId="{C0C0670F-4702-4718-A63E-F1C6D743B7BC}" type="presParOf" srcId="{C96ABF7B-158F-4E81-92C0-E26A3EFFCA7C}" destId="{7D6C4A47-A2C0-4564-A404-D84A27F6B728}" srcOrd="9" destOrd="0" presId="urn:microsoft.com/office/officeart/2016/7/layout/RepeatingBendingProcessNew"/>
    <dgm:cxn modelId="{B068C72F-3C91-40FF-BEB7-8D8231077568}" type="presParOf" srcId="{7D6C4A47-A2C0-4564-A404-D84A27F6B728}" destId="{5E9B3EA0-705E-4CAB-8AA1-0DB694164DF5}" srcOrd="0" destOrd="0" presId="urn:microsoft.com/office/officeart/2016/7/layout/RepeatingBendingProcessNew"/>
    <dgm:cxn modelId="{1EDDE887-3298-417D-9330-AFEFFE7AEECC}" type="presParOf" srcId="{C96ABF7B-158F-4E81-92C0-E26A3EFFCA7C}" destId="{E1F06FFB-E305-474E-88D9-CB67FE084824}"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24325F-E888-476F-B2F5-1A26AB08AACC}">
      <dsp:nvSpPr>
        <dsp:cNvPr id="0" name=""/>
        <dsp:cNvSpPr/>
      </dsp:nvSpPr>
      <dsp:spPr>
        <a:xfrm>
          <a:off x="0" y="532606"/>
          <a:ext cx="10515600" cy="59962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hu-HU" sz="2500" kern="1200" dirty="0"/>
            <a:t>A kereskedelmi vendéglátásban a következő étrendfajták (menük) alakultak ki: </a:t>
          </a:r>
          <a:endParaRPr lang="en-US" sz="2500" kern="1200" dirty="0"/>
        </a:p>
      </dsp:txBody>
      <dsp:txXfrm>
        <a:off x="29271" y="561877"/>
        <a:ext cx="10457058" cy="541083"/>
      </dsp:txXfrm>
    </dsp:sp>
    <dsp:sp modelId="{E47AE6CF-31FC-491D-87D1-FF54FD209869}">
      <dsp:nvSpPr>
        <dsp:cNvPr id="0" name=""/>
        <dsp:cNvSpPr/>
      </dsp:nvSpPr>
      <dsp:spPr>
        <a:xfrm>
          <a:off x="0" y="1204231"/>
          <a:ext cx="10515600" cy="599625"/>
        </a:xfrm>
        <a:prstGeom prst="round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hu-HU" sz="2500" kern="1200"/>
            <a:t>1. napi üzleti, </a:t>
          </a:r>
          <a:endParaRPr lang="en-US" sz="2500" kern="1200"/>
        </a:p>
      </dsp:txBody>
      <dsp:txXfrm>
        <a:off x="29271" y="1233502"/>
        <a:ext cx="10457058" cy="541083"/>
      </dsp:txXfrm>
    </dsp:sp>
    <dsp:sp modelId="{A3CD03B9-50CB-4EEB-907C-7AB3622FF5DC}">
      <dsp:nvSpPr>
        <dsp:cNvPr id="0" name=""/>
        <dsp:cNvSpPr/>
      </dsp:nvSpPr>
      <dsp:spPr>
        <a:xfrm>
          <a:off x="0" y="1875856"/>
          <a:ext cx="10515600" cy="599625"/>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hu-HU" sz="2500" kern="1200" dirty="0"/>
            <a:t>2. előfizetéses, </a:t>
          </a:r>
          <a:endParaRPr lang="en-US" sz="2500" kern="1200" dirty="0"/>
        </a:p>
      </dsp:txBody>
      <dsp:txXfrm>
        <a:off x="29271" y="1905127"/>
        <a:ext cx="10457058" cy="541083"/>
      </dsp:txXfrm>
    </dsp:sp>
    <dsp:sp modelId="{75A42E0B-1021-48ED-BB7B-A68BF9089F2C}">
      <dsp:nvSpPr>
        <dsp:cNvPr id="0" name=""/>
        <dsp:cNvSpPr/>
      </dsp:nvSpPr>
      <dsp:spPr>
        <a:xfrm>
          <a:off x="0" y="2547481"/>
          <a:ext cx="10515600" cy="599625"/>
        </a:xfrm>
        <a:prstGeom prst="round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hu-HU" sz="2500" kern="1200"/>
            <a:t>3. panziós és </a:t>
          </a:r>
          <a:endParaRPr lang="en-US" sz="2500" kern="1200"/>
        </a:p>
      </dsp:txBody>
      <dsp:txXfrm>
        <a:off x="29271" y="2576752"/>
        <a:ext cx="10457058" cy="541083"/>
      </dsp:txXfrm>
    </dsp:sp>
    <dsp:sp modelId="{C7394380-F6FD-4AE6-B9FE-D9C214A47D31}">
      <dsp:nvSpPr>
        <dsp:cNvPr id="0" name=""/>
        <dsp:cNvSpPr/>
      </dsp:nvSpPr>
      <dsp:spPr>
        <a:xfrm>
          <a:off x="0" y="3219106"/>
          <a:ext cx="10515600" cy="599625"/>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hu-HU" sz="2500" kern="1200"/>
            <a:t>4. rendezvény menük.</a:t>
          </a:r>
          <a:endParaRPr lang="en-US" sz="2500" kern="1200"/>
        </a:p>
      </dsp:txBody>
      <dsp:txXfrm>
        <a:off x="29271" y="3248377"/>
        <a:ext cx="10457058" cy="5410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D4D832-4BAF-41FC-ACD6-AC52882A6A40}">
      <dsp:nvSpPr>
        <dsp:cNvPr id="0" name=""/>
        <dsp:cNvSpPr/>
      </dsp:nvSpPr>
      <dsp:spPr>
        <a:xfrm>
          <a:off x="0" y="0"/>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25A8F1-3760-4FBA-8FB0-838B115679AE}">
      <dsp:nvSpPr>
        <dsp:cNvPr id="0" name=""/>
        <dsp:cNvSpPr/>
      </dsp:nvSpPr>
      <dsp:spPr>
        <a:xfrm>
          <a:off x="0" y="0"/>
          <a:ext cx="6291714"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hu-HU" sz="2100" kern="1200"/>
            <a:t>A menürendszerek sajátos formái az előre rendelt, csoportos és díszétkezések ételsorai. </a:t>
          </a:r>
          <a:endParaRPr lang="en-US" sz="2100" kern="1200"/>
        </a:p>
      </dsp:txBody>
      <dsp:txXfrm>
        <a:off x="0" y="0"/>
        <a:ext cx="6291714" cy="1382683"/>
      </dsp:txXfrm>
    </dsp:sp>
    <dsp:sp modelId="{59AC36B6-FDC1-436D-AB17-0D2DF838AF69}">
      <dsp:nvSpPr>
        <dsp:cNvPr id="0" name=""/>
        <dsp:cNvSpPr/>
      </dsp:nvSpPr>
      <dsp:spPr>
        <a:xfrm>
          <a:off x="0" y="1382683"/>
          <a:ext cx="6291714"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B46AC5-A444-44B6-B5EF-A8DEB7895D97}">
      <dsp:nvSpPr>
        <dsp:cNvPr id="0" name=""/>
        <dsp:cNvSpPr/>
      </dsp:nvSpPr>
      <dsp:spPr>
        <a:xfrm>
          <a:off x="0" y="1382683"/>
          <a:ext cx="6291714"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hu-HU" sz="2100" kern="1200"/>
            <a:t>Itt is előre ismert, hogy egyes ételekből mennyit kell elkészíteni. </a:t>
          </a:r>
          <a:endParaRPr lang="en-US" sz="2100" kern="1200"/>
        </a:p>
      </dsp:txBody>
      <dsp:txXfrm>
        <a:off x="0" y="1382683"/>
        <a:ext cx="6291714" cy="1382683"/>
      </dsp:txXfrm>
    </dsp:sp>
    <dsp:sp modelId="{C941B73B-94C8-4C9D-A652-9252009EBA3E}">
      <dsp:nvSpPr>
        <dsp:cNvPr id="0" name=""/>
        <dsp:cNvSpPr/>
      </dsp:nvSpPr>
      <dsp:spPr>
        <a:xfrm>
          <a:off x="0" y="2765367"/>
          <a:ext cx="6291714"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09C910-6E98-482B-BB79-02BC2F363C79}">
      <dsp:nvSpPr>
        <dsp:cNvPr id="0" name=""/>
        <dsp:cNvSpPr/>
      </dsp:nvSpPr>
      <dsp:spPr>
        <a:xfrm>
          <a:off x="0" y="2765367"/>
          <a:ext cx="6291714"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hu-HU" sz="2100" kern="1200"/>
            <a:t>A csoportos és díszétkezéseket gyakran szervezik büféasztal formában. </a:t>
          </a:r>
          <a:endParaRPr lang="en-US" sz="2100" kern="1200"/>
        </a:p>
      </dsp:txBody>
      <dsp:txXfrm>
        <a:off x="0" y="2765367"/>
        <a:ext cx="6291714" cy="1382683"/>
      </dsp:txXfrm>
    </dsp:sp>
    <dsp:sp modelId="{3AE470BE-492E-4375-BE87-D7F1D5919EEC}">
      <dsp:nvSpPr>
        <dsp:cNvPr id="0" name=""/>
        <dsp:cNvSpPr/>
      </dsp:nvSpPr>
      <dsp:spPr>
        <a:xfrm>
          <a:off x="0" y="4148051"/>
          <a:ext cx="6291714"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FC3092-5812-49B8-B52E-C4632E30D7C4}">
      <dsp:nvSpPr>
        <dsp:cNvPr id="0" name=""/>
        <dsp:cNvSpPr/>
      </dsp:nvSpPr>
      <dsp:spPr>
        <a:xfrm>
          <a:off x="0" y="4148051"/>
          <a:ext cx="6291714"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hu-HU" sz="2100" kern="1200"/>
            <a:t>A büféasztalon történő étkeztetés egy meghatározott, az egyes vendégek meghallgatása nélkül – a megrendelő vagy az üzletvezető által – összeállított ételsor felszolgálását és fogyasztását jelenti.</a:t>
          </a:r>
          <a:endParaRPr lang="en-US" sz="2100" kern="1200"/>
        </a:p>
      </dsp:txBody>
      <dsp:txXfrm>
        <a:off x="0" y="4148051"/>
        <a:ext cx="6291714" cy="13826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FB322E-252E-465A-9611-BA876D8EACA6}">
      <dsp:nvSpPr>
        <dsp:cNvPr id="0" name=""/>
        <dsp:cNvSpPr/>
      </dsp:nvSpPr>
      <dsp:spPr>
        <a:xfrm>
          <a:off x="0" y="112943"/>
          <a:ext cx="6291714" cy="106287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hu-HU" sz="1900" kern="1200"/>
            <a:t>A közétkeztetés a különböző nemú, korú és foglalkozású népességcsoportok szervezett élelmezése. </a:t>
          </a:r>
          <a:endParaRPr lang="en-US" sz="1900" kern="1200"/>
        </a:p>
      </dsp:txBody>
      <dsp:txXfrm>
        <a:off x="51885" y="164828"/>
        <a:ext cx="6187944" cy="959101"/>
      </dsp:txXfrm>
    </dsp:sp>
    <dsp:sp modelId="{195BFD9C-3CB8-4B49-A592-D60D72FCD1AC}">
      <dsp:nvSpPr>
        <dsp:cNvPr id="0" name=""/>
        <dsp:cNvSpPr/>
      </dsp:nvSpPr>
      <dsp:spPr>
        <a:xfrm>
          <a:off x="0" y="1230535"/>
          <a:ext cx="6291714" cy="1062871"/>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hu-HU" sz="1900" kern="1200"/>
            <a:t>Ide tartozik a szociális és egészségügyi intézményekben történő étkeztetés, a munkahelyi, a gyermek- és diákétkeztetés. </a:t>
          </a:r>
          <a:endParaRPr lang="en-US" sz="1900" kern="1200"/>
        </a:p>
      </dsp:txBody>
      <dsp:txXfrm>
        <a:off x="51885" y="1282420"/>
        <a:ext cx="6187944" cy="959101"/>
      </dsp:txXfrm>
    </dsp:sp>
    <dsp:sp modelId="{32D65027-2C77-4B30-B7A9-83599755F431}">
      <dsp:nvSpPr>
        <dsp:cNvPr id="0" name=""/>
        <dsp:cNvSpPr/>
      </dsp:nvSpPr>
      <dsp:spPr>
        <a:xfrm>
          <a:off x="0" y="2348127"/>
          <a:ext cx="6291714" cy="1062871"/>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hu-HU" sz="1900" kern="1200"/>
            <a:t>A hagyományos közétkeztetés fő formái: </a:t>
          </a:r>
          <a:endParaRPr lang="en-US" sz="1900" kern="1200"/>
        </a:p>
      </dsp:txBody>
      <dsp:txXfrm>
        <a:off x="51885" y="2400012"/>
        <a:ext cx="6187944" cy="959101"/>
      </dsp:txXfrm>
    </dsp:sp>
    <dsp:sp modelId="{26A424F7-EC62-47D8-AC31-3FC0B667F41E}">
      <dsp:nvSpPr>
        <dsp:cNvPr id="0" name=""/>
        <dsp:cNvSpPr/>
      </dsp:nvSpPr>
      <dsp:spPr>
        <a:xfrm>
          <a:off x="0" y="3410999"/>
          <a:ext cx="6291714" cy="943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762"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hu-HU" sz="1500" kern="1200"/>
            <a:t>csak ebédet nyújtó ellátás, </a:t>
          </a:r>
          <a:endParaRPr lang="en-US" sz="1500" kern="1200"/>
        </a:p>
        <a:p>
          <a:pPr marL="114300" lvl="1" indent="-114300" algn="l" defTabSz="666750">
            <a:lnSpc>
              <a:spcPct val="90000"/>
            </a:lnSpc>
            <a:spcBef>
              <a:spcPct val="0"/>
            </a:spcBef>
            <a:spcAft>
              <a:spcPct val="20000"/>
            </a:spcAft>
            <a:buChar char="•"/>
          </a:pPr>
          <a:r>
            <a:rPr lang="hu-HU" sz="1500" kern="1200"/>
            <a:t>csoportos gyermekélelmezésben szokásos tízórai, ebéd, uzsonna, egész napi ellátás (ami rendszerint három, legfeljebb öt étkezést jelent, a reggelit is tartalmazza). </a:t>
          </a:r>
          <a:endParaRPr lang="en-US" sz="1500" kern="1200"/>
        </a:p>
      </dsp:txBody>
      <dsp:txXfrm>
        <a:off x="0" y="3410999"/>
        <a:ext cx="6291714" cy="943920"/>
      </dsp:txXfrm>
    </dsp:sp>
    <dsp:sp modelId="{F9F9BAA5-97A7-4614-809C-90BDC97D2FD1}">
      <dsp:nvSpPr>
        <dsp:cNvPr id="0" name=""/>
        <dsp:cNvSpPr/>
      </dsp:nvSpPr>
      <dsp:spPr>
        <a:xfrm>
          <a:off x="0" y="4354919"/>
          <a:ext cx="6291714" cy="1062871"/>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hu-HU" sz="1900" kern="1200"/>
            <a:t>Az étlapot alapvetően meghatározza, hogy az adott élelmezési üzemnek összességében és étkezésenként milyen arányú tápanyagellátást kell szolgáltatnia.</a:t>
          </a:r>
          <a:endParaRPr lang="en-US" sz="1900" kern="1200"/>
        </a:p>
      </dsp:txBody>
      <dsp:txXfrm>
        <a:off x="51885" y="4406804"/>
        <a:ext cx="6187944" cy="9591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9DAD80-46D6-46B2-8E1F-5EFCE543A1F5}">
      <dsp:nvSpPr>
        <dsp:cNvPr id="0" name=""/>
        <dsp:cNvSpPr/>
      </dsp:nvSpPr>
      <dsp:spPr>
        <a:xfrm>
          <a:off x="0" y="200619"/>
          <a:ext cx="10515600" cy="192464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hu-HU" sz="3500" kern="1200"/>
            <a:t>Fontos, hogy az étrendben szereplő ételek ételkészítési módjukban is különbözzenek. Húsgombóc leves után például ne adjunk vagdaltat vagy töltött paprikát. </a:t>
          </a:r>
          <a:endParaRPr lang="en-US" sz="3500" kern="1200"/>
        </a:p>
      </dsp:txBody>
      <dsp:txXfrm>
        <a:off x="93954" y="294573"/>
        <a:ext cx="10327692" cy="1736741"/>
      </dsp:txXfrm>
    </dsp:sp>
    <dsp:sp modelId="{537E8C49-24B1-42A3-8293-98B5C9417898}">
      <dsp:nvSpPr>
        <dsp:cNvPr id="0" name=""/>
        <dsp:cNvSpPr/>
      </dsp:nvSpPr>
      <dsp:spPr>
        <a:xfrm>
          <a:off x="0" y="2226069"/>
          <a:ext cx="10515600" cy="1924649"/>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hu-HU" sz="3500" kern="1200"/>
            <a:t>Heti étrend esetén oda kell figyelünk arra is, hogy az egymást követő napokon a feltétet milyen formában adjuk (pl. apróhús, szelethús, darált hús stb.).</a:t>
          </a:r>
          <a:endParaRPr lang="en-US" sz="3500" kern="1200"/>
        </a:p>
      </dsp:txBody>
      <dsp:txXfrm>
        <a:off x="93954" y="2320023"/>
        <a:ext cx="10327692" cy="173674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AB062C-EE4A-4FFD-A5D1-24C46FA6DCA1}">
      <dsp:nvSpPr>
        <dsp:cNvPr id="0" name=""/>
        <dsp:cNvSpPr/>
      </dsp:nvSpPr>
      <dsp:spPr>
        <a:xfrm>
          <a:off x="0" y="2703"/>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281054-59E8-4331-84AE-FC99EFE44FC4}">
      <dsp:nvSpPr>
        <dsp:cNvPr id="0" name=""/>
        <dsp:cNvSpPr/>
      </dsp:nvSpPr>
      <dsp:spPr>
        <a:xfrm>
          <a:off x="0" y="2703"/>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hu-HU" sz="2900" kern="1200"/>
            <a:t>Szemi-vegetáriánus táplálkozás: a „legmegengedőbb” irányzat, hiszen a fogyasztható állati eredetű nyersanyagok között van baromfihús és hal is.</a:t>
          </a:r>
          <a:endParaRPr lang="en-US" sz="2900" kern="1200"/>
        </a:p>
      </dsp:txBody>
      <dsp:txXfrm>
        <a:off x="0" y="2703"/>
        <a:ext cx="6900512" cy="1843578"/>
      </dsp:txXfrm>
    </dsp:sp>
    <dsp:sp modelId="{C27E49E0-408C-42EA-89E4-543BE01830DC}">
      <dsp:nvSpPr>
        <dsp:cNvPr id="0" name=""/>
        <dsp:cNvSpPr/>
      </dsp:nvSpPr>
      <dsp:spPr>
        <a:xfrm>
          <a:off x="0" y="1846281"/>
          <a:ext cx="6900512"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40B0A0-E46C-4CEA-BC90-96FA6CDFC38D}">
      <dsp:nvSpPr>
        <dsp:cNvPr id="0" name=""/>
        <dsp:cNvSpPr/>
      </dsp:nvSpPr>
      <dsp:spPr>
        <a:xfrm>
          <a:off x="0" y="1846281"/>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hu-HU" sz="2900" kern="1200" dirty="0" err="1"/>
            <a:t>Lakto</a:t>
          </a:r>
          <a:r>
            <a:rPr lang="hu-HU" sz="2900" kern="1200" dirty="0"/>
            <a:t>-ovo-vegetáriánus táplálkozás: étrendjükben megtalálható a tojás is.</a:t>
          </a:r>
          <a:endParaRPr lang="en-US" sz="2900" kern="1200" dirty="0"/>
        </a:p>
      </dsp:txBody>
      <dsp:txXfrm>
        <a:off x="0" y="1846281"/>
        <a:ext cx="6900512" cy="1843578"/>
      </dsp:txXfrm>
    </dsp:sp>
    <dsp:sp modelId="{3AB7C6B2-C1D2-4330-9C2B-96DD47CF6024}">
      <dsp:nvSpPr>
        <dsp:cNvPr id="0" name=""/>
        <dsp:cNvSpPr/>
      </dsp:nvSpPr>
      <dsp:spPr>
        <a:xfrm>
          <a:off x="0" y="3689859"/>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67BF10-174B-41DB-A6FE-600AA710C798}">
      <dsp:nvSpPr>
        <dsp:cNvPr id="0" name=""/>
        <dsp:cNvSpPr/>
      </dsp:nvSpPr>
      <dsp:spPr>
        <a:xfrm>
          <a:off x="0" y="3689859"/>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hu-HU" sz="2900" kern="1200"/>
            <a:t>Lakto-vegetáriánus irányzat: fogyaszthatók a növényi eredetű élelmi-nyersanyagok,a tej és a tejtermékek.</a:t>
          </a:r>
          <a:endParaRPr lang="en-US" sz="2900" kern="1200"/>
        </a:p>
      </dsp:txBody>
      <dsp:txXfrm>
        <a:off x="0" y="3689859"/>
        <a:ext cx="6900512" cy="18435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F89895-7D4C-4646-A766-C3A3754409C0}">
      <dsp:nvSpPr>
        <dsp:cNvPr id="0" name=""/>
        <dsp:cNvSpPr/>
      </dsp:nvSpPr>
      <dsp:spPr>
        <a:xfrm>
          <a:off x="3243197" y="784453"/>
          <a:ext cx="603570" cy="91440"/>
        </a:xfrm>
        <a:custGeom>
          <a:avLst/>
          <a:gdLst/>
          <a:ahLst/>
          <a:cxnLst/>
          <a:rect l="0" t="0" r="0" b="0"/>
          <a:pathLst>
            <a:path>
              <a:moveTo>
                <a:pt x="0" y="45720"/>
              </a:moveTo>
              <a:lnTo>
                <a:pt x="603570"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29128" y="827002"/>
        <a:ext cx="31708" cy="6341"/>
      </dsp:txXfrm>
    </dsp:sp>
    <dsp:sp modelId="{7E03AC09-08F9-4FE1-A4B0-F075F5472ADF}">
      <dsp:nvSpPr>
        <dsp:cNvPr id="0" name=""/>
        <dsp:cNvSpPr/>
      </dsp:nvSpPr>
      <dsp:spPr>
        <a:xfrm>
          <a:off x="487732" y="2994"/>
          <a:ext cx="2757264" cy="16543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08" tIns="141820" rIns="135108" bIns="141820" numCol="1" spcCol="1270" anchor="ctr" anchorCtr="0">
          <a:noAutofit/>
        </a:bodyPr>
        <a:lstStyle/>
        <a:p>
          <a:pPr marL="0" lvl="0" indent="0" algn="ctr" defTabSz="711200">
            <a:lnSpc>
              <a:spcPct val="90000"/>
            </a:lnSpc>
            <a:spcBef>
              <a:spcPct val="0"/>
            </a:spcBef>
            <a:spcAft>
              <a:spcPct val="35000"/>
            </a:spcAft>
            <a:buNone/>
          </a:pPr>
          <a:r>
            <a:rPr lang="hu-HU" sz="1600" kern="1200"/>
            <a:t>Javasolt a teljes értékű gabonák felhasználása; ahol lehetséges, a búzalisztet helyettesítsük az értékesebb tönkölybúzával.</a:t>
          </a:r>
          <a:endParaRPr lang="en-US" sz="1600" kern="1200"/>
        </a:p>
      </dsp:txBody>
      <dsp:txXfrm>
        <a:off x="487732" y="2994"/>
        <a:ext cx="2757264" cy="1654358"/>
      </dsp:txXfrm>
    </dsp:sp>
    <dsp:sp modelId="{4B83642A-26C2-42E5-99FF-A1D67F80177A}">
      <dsp:nvSpPr>
        <dsp:cNvPr id="0" name=""/>
        <dsp:cNvSpPr/>
      </dsp:nvSpPr>
      <dsp:spPr>
        <a:xfrm>
          <a:off x="6634632" y="784453"/>
          <a:ext cx="603570" cy="91440"/>
        </a:xfrm>
        <a:custGeom>
          <a:avLst/>
          <a:gdLst/>
          <a:ahLst/>
          <a:cxnLst/>
          <a:rect l="0" t="0" r="0" b="0"/>
          <a:pathLst>
            <a:path>
              <a:moveTo>
                <a:pt x="0" y="45720"/>
              </a:moveTo>
              <a:lnTo>
                <a:pt x="603570"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920563" y="827002"/>
        <a:ext cx="31708" cy="6341"/>
      </dsp:txXfrm>
    </dsp:sp>
    <dsp:sp modelId="{8E772735-127B-486E-9641-F0A560F68D87}">
      <dsp:nvSpPr>
        <dsp:cNvPr id="0" name=""/>
        <dsp:cNvSpPr/>
      </dsp:nvSpPr>
      <dsp:spPr>
        <a:xfrm>
          <a:off x="3879167" y="2994"/>
          <a:ext cx="2757264" cy="165435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08" tIns="141820" rIns="135108" bIns="141820" numCol="1" spcCol="1270" anchor="ctr" anchorCtr="0">
          <a:noAutofit/>
        </a:bodyPr>
        <a:lstStyle/>
        <a:p>
          <a:pPr marL="0" lvl="0" indent="0" algn="ctr" defTabSz="711200">
            <a:lnSpc>
              <a:spcPct val="90000"/>
            </a:lnSpc>
            <a:spcBef>
              <a:spcPct val="0"/>
            </a:spcBef>
            <a:spcAft>
              <a:spcPct val="35000"/>
            </a:spcAft>
            <a:buNone/>
          </a:pPr>
          <a:r>
            <a:rPr lang="hu-HU" sz="1600" kern="1200"/>
            <a:t>Használjunk olyan edényzetet, amelyekben lehetséges a zsiradékmentes vagy a minimális zsiradékkal történő sütés-főzés.</a:t>
          </a:r>
          <a:endParaRPr lang="en-US" sz="1600" kern="1200"/>
        </a:p>
      </dsp:txBody>
      <dsp:txXfrm>
        <a:off x="3879167" y="2994"/>
        <a:ext cx="2757264" cy="1654358"/>
      </dsp:txXfrm>
    </dsp:sp>
    <dsp:sp modelId="{7C2B7E05-71F6-43C1-8C2A-F314B9B40B67}">
      <dsp:nvSpPr>
        <dsp:cNvPr id="0" name=""/>
        <dsp:cNvSpPr/>
      </dsp:nvSpPr>
      <dsp:spPr>
        <a:xfrm>
          <a:off x="1866364" y="1655552"/>
          <a:ext cx="6782870" cy="603570"/>
        </a:xfrm>
        <a:custGeom>
          <a:avLst/>
          <a:gdLst/>
          <a:ahLst/>
          <a:cxnLst/>
          <a:rect l="0" t="0" r="0" b="0"/>
          <a:pathLst>
            <a:path>
              <a:moveTo>
                <a:pt x="6782870" y="0"/>
              </a:moveTo>
              <a:lnTo>
                <a:pt x="6782870" y="318885"/>
              </a:lnTo>
              <a:lnTo>
                <a:pt x="0" y="318885"/>
              </a:lnTo>
              <a:lnTo>
                <a:pt x="0" y="60357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87488" y="1954167"/>
        <a:ext cx="340622" cy="6341"/>
      </dsp:txXfrm>
    </dsp:sp>
    <dsp:sp modelId="{2620DB35-95D3-45AE-B48B-62C03E5254A3}">
      <dsp:nvSpPr>
        <dsp:cNvPr id="0" name=""/>
        <dsp:cNvSpPr/>
      </dsp:nvSpPr>
      <dsp:spPr>
        <a:xfrm>
          <a:off x="7270602" y="2994"/>
          <a:ext cx="2757264" cy="165435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08" tIns="141820" rIns="135108" bIns="141820" numCol="1" spcCol="1270" anchor="ctr" anchorCtr="0">
          <a:noAutofit/>
        </a:bodyPr>
        <a:lstStyle/>
        <a:p>
          <a:pPr marL="0" lvl="0" indent="0" algn="ctr" defTabSz="711200">
            <a:lnSpc>
              <a:spcPct val="90000"/>
            </a:lnSpc>
            <a:spcBef>
              <a:spcPct val="0"/>
            </a:spcBef>
            <a:spcAft>
              <a:spcPct val="35000"/>
            </a:spcAft>
            <a:buNone/>
          </a:pPr>
          <a:r>
            <a:rPr lang="hu-HU" sz="1600" kern="1200"/>
            <a:t>A bő folyadékban való főzés helyett alkalmazzuk a gőzölést.</a:t>
          </a:r>
          <a:endParaRPr lang="en-US" sz="1600" kern="1200"/>
        </a:p>
      </dsp:txBody>
      <dsp:txXfrm>
        <a:off x="7270602" y="2994"/>
        <a:ext cx="2757264" cy="1654358"/>
      </dsp:txXfrm>
    </dsp:sp>
    <dsp:sp modelId="{6472DD8F-F5D7-4BD0-8E72-24158B41EFD8}">
      <dsp:nvSpPr>
        <dsp:cNvPr id="0" name=""/>
        <dsp:cNvSpPr/>
      </dsp:nvSpPr>
      <dsp:spPr>
        <a:xfrm>
          <a:off x="3243197" y="3072982"/>
          <a:ext cx="603570" cy="91440"/>
        </a:xfrm>
        <a:custGeom>
          <a:avLst/>
          <a:gdLst/>
          <a:ahLst/>
          <a:cxnLst/>
          <a:rect l="0" t="0" r="0" b="0"/>
          <a:pathLst>
            <a:path>
              <a:moveTo>
                <a:pt x="0" y="45720"/>
              </a:moveTo>
              <a:lnTo>
                <a:pt x="603570"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29128" y="3115531"/>
        <a:ext cx="31708" cy="6341"/>
      </dsp:txXfrm>
    </dsp:sp>
    <dsp:sp modelId="{38574DD8-B0CB-456C-A8FF-3E33FE107217}">
      <dsp:nvSpPr>
        <dsp:cNvPr id="0" name=""/>
        <dsp:cNvSpPr/>
      </dsp:nvSpPr>
      <dsp:spPr>
        <a:xfrm>
          <a:off x="487732" y="2291523"/>
          <a:ext cx="2757264" cy="165435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08" tIns="141820" rIns="135108" bIns="141820" numCol="1" spcCol="1270" anchor="ctr" anchorCtr="0">
          <a:noAutofit/>
        </a:bodyPr>
        <a:lstStyle/>
        <a:p>
          <a:pPr marL="0" lvl="0" indent="0" algn="ctr" defTabSz="711200">
            <a:lnSpc>
              <a:spcPct val="90000"/>
            </a:lnSpc>
            <a:spcBef>
              <a:spcPct val="0"/>
            </a:spcBef>
            <a:spcAft>
              <a:spcPct val="35000"/>
            </a:spcAft>
            <a:buNone/>
          </a:pPr>
          <a:r>
            <a:rPr lang="hu-HU" sz="1600" kern="1200"/>
            <a:t>Fogyasszunk minél több különféle csírát, melyek nagy mennyiségben tartalmaznak vitaminokat, ásványi anyagokat, és ami legalább ennyire fontos, enzimeket.</a:t>
          </a:r>
          <a:endParaRPr lang="en-US" sz="1600" kern="1200"/>
        </a:p>
      </dsp:txBody>
      <dsp:txXfrm>
        <a:off x="487732" y="2291523"/>
        <a:ext cx="2757264" cy="1654358"/>
      </dsp:txXfrm>
    </dsp:sp>
    <dsp:sp modelId="{7D6C4A47-A2C0-4564-A404-D84A27F6B728}">
      <dsp:nvSpPr>
        <dsp:cNvPr id="0" name=""/>
        <dsp:cNvSpPr/>
      </dsp:nvSpPr>
      <dsp:spPr>
        <a:xfrm>
          <a:off x="6634632" y="3072982"/>
          <a:ext cx="603570" cy="91440"/>
        </a:xfrm>
        <a:custGeom>
          <a:avLst/>
          <a:gdLst/>
          <a:ahLst/>
          <a:cxnLst/>
          <a:rect l="0" t="0" r="0" b="0"/>
          <a:pathLst>
            <a:path>
              <a:moveTo>
                <a:pt x="0" y="45720"/>
              </a:moveTo>
              <a:lnTo>
                <a:pt x="603570" y="45720"/>
              </a:lnTo>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920563" y="3115531"/>
        <a:ext cx="31708" cy="6341"/>
      </dsp:txXfrm>
    </dsp:sp>
    <dsp:sp modelId="{6E4D3B73-3078-42E5-BCDF-38D9BB4A466E}">
      <dsp:nvSpPr>
        <dsp:cNvPr id="0" name=""/>
        <dsp:cNvSpPr/>
      </dsp:nvSpPr>
      <dsp:spPr>
        <a:xfrm>
          <a:off x="3879167" y="2291523"/>
          <a:ext cx="2757264" cy="1654358"/>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08" tIns="141820" rIns="135108" bIns="141820" numCol="1" spcCol="1270" anchor="ctr" anchorCtr="0">
          <a:noAutofit/>
        </a:bodyPr>
        <a:lstStyle/>
        <a:p>
          <a:pPr marL="0" lvl="0" indent="0" algn="ctr" defTabSz="711200">
            <a:lnSpc>
              <a:spcPct val="90000"/>
            </a:lnSpc>
            <a:spcBef>
              <a:spcPct val="0"/>
            </a:spcBef>
            <a:spcAft>
              <a:spcPct val="35000"/>
            </a:spcAft>
            <a:buNone/>
          </a:pPr>
          <a:r>
            <a:rPr lang="hu-HU" sz="1600" kern="1200"/>
            <a:t>A különféle virágok díszítő- és ízesítőanyagként egyaránt felhasználhatók. </a:t>
          </a:r>
          <a:endParaRPr lang="en-US" sz="1600" kern="1200"/>
        </a:p>
      </dsp:txBody>
      <dsp:txXfrm>
        <a:off x="3879167" y="2291523"/>
        <a:ext cx="2757264" cy="1654358"/>
      </dsp:txXfrm>
    </dsp:sp>
    <dsp:sp modelId="{E1F06FFB-E305-474E-88D9-CB67FE084824}">
      <dsp:nvSpPr>
        <dsp:cNvPr id="0" name=""/>
        <dsp:cNvSpPr/>
      </dsp:nvSpPr>
      <dsp:spPr>
        <a:xfrm>
          <a:off x="7270602" y="2291523"/>
          <a:ext cx="2757264" cy="16543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08" tIns="141820" rIns="135108" bIns="141820" numCol="1" spcCol="1270" anchor="ctr" anchorCtr="0">
          <a:noAutofit/>
        </a:bodyPr>
        <a:lstStyle/>
        <a:p>
          <a:pPr marL="0" lvl="0" indent="0" algn="ctr" defTabSz="711200">
            <a:lnSpc>
              <a:spcPct val="90000"/>
            </a:lnSpc>
            <a:spcBef>
              <a:spcPct val="0"/>
            </a:spcBef>
            <a:spcAft>
              <a:spcPct val="35000"/>
            </a:spcAft>
            <a:buNone/>
          </a:pPr>
          <a:r>
            <a:rPr lang="hu-HU" sz="1600" kern="1200"/>
            <a:t>Az úgynevezett bébizöldségek tudatos termesztőmunka eredményei. Koncentráltan tartalmazzák az ízeket, rövid hőkezelést igényelnek és a tányéron dekoratívak.</a:t>
          </a:r>
          <a:endParaRPr lang="en-US" sz="1600" kern="1200"/>
        </a:p>
      </dsp:txBody>
      <dsp:txXfrm>
        <a:off x="7270602" y="2291523"/>
        <a:ext cx="2757264" cy="165435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0F5803-3C9A-48E5-9A78-55EAB214F614}" type="datetimeFigureOut">
              <a:rPr lang="hu-HU" smtClean="0"/>
              <a:t>2025. 06. 23.</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1A9DBA-FEEB-4E2A-A4FF-18839F818843}" type="slidenum">
              <a:rPr lang="hu-HU" smtClean="0"/>
              <a:t>‹#›</a:t>
            </a:fld>
            <a:endParaRPr lang="hu-HU"/>
          </a:p>
        </p:txBody>
      </p:sp>
    </p:spTree>
    <p:extLst>
      <p:ext uri="{BB962C8B-B14F-4D97-AF65-F5344CB8AC3E}">
        <p14:creationId xmlns:p14="http://schemas.microsoft.com/office/powerpoint/2010/main" val="1731233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Már gyerekkorban figyeljünk oda a táplálkozásra. Ha a </a:t>
            </a:r>
            <a:r>
              <a:rPr lang="hu-HU" dirty="0" err="1"/>
              <a:t>szülı</a:t>
            </a:r>
            <a:r>
              <a:rPr lang="hu-HU" dirty="0"/>
              <a:t> ezt komolyan veszi, akkor a gyermekének akár a </a:t>
            </a:r>
            <a:r>
              <a:rPr lang="hu-HU" dirty="0" err="1"/>
              <a:t>felnıttkori</a:t>
            </a:r>
            <a:r>
              <a:rPr lang="hu-HU" dirty="0"/>
              <a:t> étkezésére is nagy hatással lehet. A gyermekkori táplálkozás a </a:t>
            </a:r>
            <a:r>
              <a:rPr lang="hu-HU" dirty="0" err="1"/>
              <a:t>felnıttkori</a:t>
            </a:r>
            <a:r>
              <a:rPr lang="hu-HU" dirty="0"/>
              <a:t> egészségért is </a:t>
            </a:r>
            <a:r>
              <a:rPr lang="hu-HU" dirty="0" err="1"/>
              <a:t>felelıs</a:t>
            </a:r>
            <a:r>
              <a:rPr lang="hu-HU" dirty="0"/>
              <a:t>. Megállapították, hogy a </a:t>
            </a:r>
            <a:r>
              <a:rPr lang="hu-HU" dirty="0" err="1"/>
              <a:t>felnıtt</a:t>
            </a:r>
            <a:r>
              <a:rPr lang="hu-HU" dirty="0"/>
              <a:t>- vagy </a:t>
            </a:r>
            <a:r>
              <a:rPr lang="hu-HU" dirty="0" err="1"/>
              <a:t>idıskori</a:t>
            </a:r>
            <a:r>
              <a:rPr lang="hu-HU" dirty="0"/>
              <a:t> halálokok 46 százaléka az elhízásra és az egészségtelen táplálkozásra </a:t>
            </a:r>
            <a:r>
              <a:rPr lang="hu-HU" dirty="0" err="1"/>
              <a:t>vezethetı</a:t>
            </a:r>
            <a:r>
              <a:rPr lang="hu-HU" dirty="0"/>
              <a:t> vissza. Ezzel jó tisztában lenni, mert ezzel akár évekkel meghosszabbíthatjuk </a:t>
            </a:r>
            <a:r>
              <a:rPr lang="hu-HU" dirty="0" err="1"/>
              <a:t>éetünket</a:t>
            </a:r>
            <a:r>
              <a:rPr lang="hu-HU" dirty="0"/>
              <a:t>. De mit jelent az, hogy egészségesen táplálkozni? </a:t>
            </a:r>
            <a:r>
              <a:rPr lang="hu-HU" dirty="0" err="1"/>
              <a:t>Alapvetıen</a:t>
            </a:r>
            <a:r>
              <a:rPr lang="hu-HU" dirty="0"/>
              <a:t> bármit fogyaszthatunk, ami számunkra a </a:t>
            </a:r>
            <a:r>
              <a:rPr lang="hu-HU" dirty="0" err="1"/>
              <a:t>legmegfelelıbb</a:t>
            </a:r>
            <a:r>
              <a:rPr lang="hu-HU" dirty="0"/>
              <a:t>. Szervezetünk a környezetünkkel folyamatos anyagcserét végez. Ez annyit jelent, hogy a szervezet a </a:t>
            </a:r>
            <a:r>
              <a:rPr lang="hu-HU" dirty="0" err="1"/>
              <a:t>környezetébıl</a:t>
            </a:r>
            <a:r>
              <a:rPr lang="hu-HU" dirty="0"/>
              <a:t> anyagokat vesz fel, ezeket átalakítja, az abból szükségteleneket pedig visszajuttatja a környezetébe. A legfontosabb anyagcsere-folyamat a táplálkozás, mely testünk ellátásához, </a:t>
            </a:r>
            <a:r>
              <a:rPr lang="hu-HU" dirty="0" err="1"/>
              <a:t>mőködéséhez</a:t>
            </a:r>
            <a:r>
              <a:rPr lang="hu-HU" dirty="0"/>
              <a:t>, </a:t>
            </a:r>
            <a:r>
              <a:rPr lang="hu-HU" dirty="0" err="1"/>
              <a:t>fejıdéséhez</a:t>
            </a:r>
            <a:r>
              <a:rPr lang="hu-HU" dirty="0"/>
              <a:t> és növeléséhez elengedhetetlen. A helyes táplálkozásnál fontos az elfogyasztott ételek mennyisége, </a:t>
            </a:r>
            <a:r>
              <a:rPr lang="hu-HU" dirty="0" err="1"/>
              <a:t>minısége</a:t>
            </a:r>
            <a:r>
              <a:rPr lang="hu-HU" dirty="0"/>
              <a:t>, összetétele, és nem utolsó sorban a változatosság. Fontos, hogy az étel, amit eszünk legyen </a:t>
            </a:r>
            <a:r>
              <a:rPr lang="hu-HU" dirty="0" err="1"/>
              <a:t>elegendı</a:t>
            </a:r>
            <a:r>
              <a:rPr lang="hu-HU" dirty="0"/>
              <a:t>, tápláló, változatos, és az is fontos szempont, hogy finom legyen, hogy élvezettel tudjuk elfogyasztani. </a:t>
            </a:r>
          </a:p>
        </p:txBody>
      </p:sp>
      <p:sp>
        <p:nvSpPr>
          <p:cNvPr id="4" name="Dia számának helye 3"/>
          <p:cNvSpPr>
            <a:spLocks noGrp="1"/>
          </p:cNvSpPr>
          <p:nvPr>
            <p:ph type="sldNum" sz="quarter" idx="5"/>
          </p:nvPr>
        </p:nvSpPr>
        <p:spPr/>
        <p:txBody>
          <a:bodyPr/>
          <a:lstStyle/>
          <a:p>
            <a:fld id="{2D1A9DBA-FEEB-4E2A-A4FF-18839F818843}" type="slidenum">
              <a:rPr lang="hu-HU" smtClean="0"/>
              <a:t>22</a:t>
            </a:fld>
            <a:endParaRPr lang="hu-HU"/>
          </a:p>
        </p:txBody>
      </p:sp>
    </p:spTree>
    <p:extLst>
      <p:ext uri="{BB962C8B-B14F-4D97-AF65-F5344CB8AC3E}">
        <p14:creationId xmlns:p14="http://schemas.microsoft.com/office/powerpoint/2010/main" val="2267333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algn="l"/>
            <a:r>
              <a:rPr lang="hu-HU" b="0" i="0" dirty="0">
                <a:solidFill>
                  <a:srgbClr val="3D3B37"/>
                </a:solidFill>
                <a:effectLst/>
                <a:latin typeface="verdana" panose="020B0604030504040204" pitchFamily="34" charset="0"/>
              </a:rPr>
              <a:t>Akik húsmentesen táplálkoznak, bizonyos betegségek köreikben ritkábban fordulnak elő. Ide sorolhatjuk például az elhízást, a II. típusú, felnőtt-, idősebb korban kialakuló cukorbetegséget, tüdő-, végbél-, emlő-, méh- és </a:t>
            </a:r>
            <a:r>
              <a:rPr lang="hu-HU" b="0" i="0" dirty="0" err="1">
                <a:solidFill>
                  <a:srgbClr val="3D3B37"/>
                </a:solidFill>
                <a:effectLst/>
                <a:latin typeface="verdana" panose="020B0604030504040204" pitchFamily="34" charset="0"/>
              </a:rPr>
              <a:t>prosztatarákot,valamint</a:t>
            </a:r>
            <a:r>
              <a:rPr lang="hu-HU" b="0" i="0" dirty="0">
                <a:solidFill>
                  <a:srgbClr val="3D3B37"/>
                </a:solidFill>
                <a:effectLst/>
                <a:latin typeface="verdana" panose="020B0604030504040204" pitchFamily="34" charset="0"/>
              </a:rPr>
              <a:t> a köszvényt.</a:t>
            </a:r>
          </a:p>
          <a:p>
            <a:pPr algn="l"/>
            <a:r>
              <a:rPr lang="hu-HU" b="0" i="0" dirty="0">
                <a:solidFill>
                  <a:srgbClr val="3D3B37"/>
                </a:solidFill>
                <a:effectLst/>
                <a:latin typeface="verdana" panose="020B0604030504040204" pitchFamily="34" charset="0"/>
              </a:rPr>
              <a:t>Ezen irányzatok hívei nemcsak táplálkozásukban térnek e1 a megszokottól, de életmódjuk, életszemléletük is eltér az átlagnépességétől. Nem szoktak alkoholt és kávét fogyasztani, valamint kerülik a dohányzást. Általában sokat mozognak és igyekeznek kiegyensúlyozott életmódot folytatni.</a:t>
            </a:r>
          </a:p>
          <a:p>
            <a:endParaRPr lang="hu-HU" dirty="0"/>
          </a:p>
        </p:txBody>
      </p:sp>
      <p:sp>
        <p:nvSpPr>
          <p:cNvPr id="4" name="Dia számának helye 3"/>
          <p:cNvSpPr>
            <a:spLocks noGrp="1"/>
          </p:cNvSpPr>
          <p:nvPr>
            <p:ph type="sldNum" sz="quarter" idx="5"/>
          </p:nvPr>
        </p:nvSpPr>
        <p:spPr/>
        <p:txBody>
          <a:bodyPr/>
          <a:lstStyle/>
          <a:p>
            <a:fld id="{2D1A9DBA-FEEB-4E2A-A4FF-18839F818843}" type="slidenum">
              <a:rPr lang="hu-HU" smtClean="0"/>
              <a:t>30</a:t>
            </a:fld>
            <a:endParaRPr lang="hu-HU"/>
          </a:p>
        </p:txBody>
      </p:sp>
    </p:spTree>
    <p:extLst>
      <p:ext uri="{BB962C8B-B14F-4D97-AF65-F5344CB8AC3E}">
        <p14:creationId xmlns:p14="http://schemas.microsoft.com/office/powerpoint/2010/main" val="4005923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A </a:t>
            </a:r>
            <a:r>
              <a:rPr lang="hu-HU" dirty="0" err="1"/>
              <a:t>vegánok</a:t>
            </a:r>
            <a:r>
              <a:rPr lang="hu-HU" dirty="0"/>
              <a:t> egy része a táplálkozás mellett más tekintetben is törekszik úgy élni, hogy azzal ne okozzon szenvedést az állatoknak. Nem támogatnak tehát olyan vállalkozásokat, amelyek az állatok célzott kizsákmányolására épülnek, vagy azzal közvetlen kapcsolatban állnak. Jellemző, hogy nem vásárolnak bőrből vagy szőrméből készült, illetve állatokon tesztelt termékeket sem.</a:t>
            </a:r>
          </a:p>
          <a:p>
            <a:endParaRPr lang="hu-HU" dirty="0"/>
          </a:p>
        </p:txBody>
      </p:sp>
      <p:sp>
        <p:nvSpPr>
          <p:cNvPr id="4" name="Dia számának helye 3"/>
          <p:cNvSpPr>
            <a:spLocks noGrp="1"/>
          </p:cNvSpPr>
          <p:nvPr>
            <p:ph type="sldNum" sz="quarter" idx="5"/>
          </p:nvPr>
        </p:nvSpPr>
        <p:spPr/>
        <p:txBody>
          <a:bodyPr/>
          <a:lstStyle/>
          <a:p>
            <a:fld id="{2D1A9DBA-FEEB-4E2A-A4FF-18839F818843}" type="slidenum">
              <a:rPr lang="hu-HU" smtClean="0"/>
              <a:t>31</a:t>
            </a:fld>
            <a:endParaRPr lang="hu-HU"/>
          </a:p>
        </p:txBody>
      </p:sp>
    </p:spTree>
    <p:extLst>
      <p:ext uri="{BB962C8B-B14F-4D97-AF65-F5344CB8AC3E}">
        <p14:creationId xmlns:p14="http://schemas.microsoft.com/office/powerpoint/2010/main" val="1880806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Az ilyenfajta táplálkozási forma ellenzői általában arra hivatkoznak, hogy ezek a táplálkozási formák egyoldalúak, és a szervezet nem jut minden, számára szükséges ásványi anyaghoz, állati fehérjéhez és vitaminhoz, illetve hiánybetegségek fellépésével </a:t>
            </a:r>
            <a:r>
              <a:rPr lang="hu-HU" dirty="0" err="1"/>
              <a:t>fenyegetőznek</a:t>
            </a:r>
            <a:r>
              <a:rPr lang="hu-HU" dirty="0"/>
              <a:t>.</a:t>
            </a:r>
          </a:p>
        </p:txBody>
      </p:sp>
      <p:sp>
        <p:nvSpPr>
          <p:cNvPr id="4" name="Dia számának helye 3"/>
          <p:cNvSpPr>
            <a:spLocks noGrp="1"/>
          </p:cNvSpPr>
          <p:nvPr>
            <p:ph type="sldNum" sz="quarter" idx="5"/>
          </p:nvPr>
        </p:nvSpPr>
        <p:spPr/>
        <p:txBody>
          <a:bodyPr/>
          <a:lstStyle/>
          <a:p>
            <a:fld id="{2D1A9DBA-FEEB-4E2A-A4FF-18839F818843}" type="slidenum">
              <a:rPr lang="hu-HU" smtClean="0"/>
              <a:t>32</a:t>
            </a:fld>
            <a:endParaRPr lang="hu-HU"/>
          </a:p>
        </p:txBody>
      </p:sp>
    </p:spTree>
    <p:extLst>
      <p:ext uri="{BB962C8B-B14F-4D97-AF65-F5344CB8AC3E}">
        <p14:creationId xmlns:p14="http://schemas.microsoft.com/office/powerpoint/2010/main" val="4136897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Más országokban inkább az </a:t>
            </a:r>
            <a:r>
              <a:rPr lang="hu-HU" dirty="0" err="1"/>
              <a:t>ökoélelmiszer</a:t>
            </a:r>
            <a:r>
              <a:rPr lang="hu-HU" dirty="0"/>
              <a:t>, </a:t>
            </a:r>
            <a:r>
              <a:rPr lang="hu-HU" dirty="0" err="1"/>
              <a:t>ökotáplálkozás</a:t>
            </a:r>
            <a:r>
              <a:rPr lang="hu-HU" dirty="0"/>
              <a:t> fogalmakat használják. Európában a </a:t>
            </a:r>
            <a:r>
              <a:rPr lang="hu-HU" dirty="0" err="1"/>
              <a:t>makrobiotika</a:t>
            </a:r>
            <a:r>
              <a:rPr lang="hu-HU" dirty="0"/>
              <a:t> sajátos utóhatásaként ismertté vált az a törekvés, hogy fogyasszunk természetes élelmiszereket! Ez annyit jelent, hogy a növények termesztésekor tilos növényvédő szert, műtrágyát vagy más kemikáliát használni, a növény természetes körülmények között érjen meg, hozza termését!</a:t>
            </a:r>
          </a:p>
        </p:txBody>
      </p:sp>
      <p:sp>
        <p:nvSpPr>
          <p:cNvPr id="4" name="Dia számának helye 3"/>
          <p:cNvSpPr>
            <a:spLocks noGrp="1"/>
          </p:cNvSpPr>
          <p:nvPr>
            <p:ph type="sldNum" sz="quarter" idx="5"/>
          </p:nvPr>
        </p:nvSpPr>
        <p:spPr/>
        <p:txBody>
          <a:bodyPr/>
          <a:lstStyle/>
          <a:p>
            <a:fld id="{2D1A9DBA-FEEB-4E2A-A4FF-18839F818843}" type="slidenum">
              <a:rPr lang="hu-HU" smtClean="0"/>
              <a:t>33</a:t>
            </a:fld>
            <a:endParaRPr lang="hu-HU"/>
          </a:p>
        </p:txBody>
      </p:sp>
    </p:spTree>
    <p:extLst>
      <p:ext uri="{BB962C8B-B14F-4D97-AF65-F5344CB8AC3E}">
        <p14:creationId xmlns:p14="http://schemas.microsoft.com/office/powerpoint/2010/main" val="1262776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Az ismertetett táplálkozási formák megvalósításához célszerű az</a:t>
            </a:r>
          </a:p>
          <a:p>
            <a:r>
              <a:rPr lang="hu-HU" dirty="0"/>
              <a:t>ételkészítés területén is néhány dolgon változtatni:</a:t>
            </a:r>
          </a:p>
          <a:p>
            <a:r>
              <a:rPr lang="hu-HU" dirty="0"/>
              <a:t>– Javasolt a teljes értékű gabonák felhasználása; ahol lehetséges, a búzalisztet helyettesítsük az értékesebb tönkölybúzával!</a:t>
            </a:r>
          </a:p>
          <a:p>
            <a:r>
              <a:rPr lang="hu-HU" dirty="0"/>
              <a:t>– Szerezzünk be asztali gabonamalmot — ma már néhány</a:t>
            </a:r>
          </a:p>
          <a:p>
            <a:r>
              <a:rPr lang="hu-HU" dirty="0"/>
              <a:t>univerzális konyhagépnek tartozéka —, és a zsákosan beszerzett </a:t>
            </a:r>
            <a:r>
              <a:rPr lang="hu-HU" dirty="0" err="1"/>
              <a:t>biogabonából</a:t>
            </a:r>
            <a:r>
              <a:rPr lang="hu-HU" dirty="0"/>
              <a:t> az igényeknek megfelelően őröljük</a:t>
            </a:r>
          </a:p>
          <a:p>
            <a:r>
              <a:rPr lang="hu-HU" dirty="0"/>
              <a:t>meg a szükséges mennyiségű lisztet, darát, </a:t>
            </a:r>
            <a:r>
              <a:rPr lang="hu-HU" dirty="0" err="1"/>
              <a:t>pelyheket</a:t>
            </a:r>
            <a:r>
              <a:rPr lang="hu-HU" dirty="0"/>
              <a:t>!</a:t>
            </a:r>
          </a:p>
          <a:p>
            <a:r>
              <a:rPr lang="hu-HU" dirty="0"/>
              <a:t>– Használjunk olyan </a:t>
            </a:r>
            <a:r>
              <a:rPr lang="hu-HU" dirty="0" err="1"/>
              <a:t>edényzetet</a:t>
            </a:r>
            <a:r>
              <a:rPr lang="hu-HU" dirty="0"/>
              <a:t>, amelyekben lehetséges a</a:t>
            </a:r>
          </a:p>
          <a:p>
            <a:r>
              <a:rPr lang="hu-HU" dirty="0"/>
              <a:t>zsiradékmentes vagy a minimális zsiradékkal történő </a:t>
            </a:r>
            <a:r>
              <a:rPr lang="hu-HU" dirty="0" err="1"/>
              <a:t>sü</a:t>
            </a:r>
            <a:r>
              <a:rPr lang="hu-HU" dirty="0"/>
              <a:t>-</a:t>
            </a:r>
            <a:r>
              <a:rPr lang="hu-HU" dirty="0" err="1"/>
              <a:t>tés</a:t>
            </a:r>
            <a:r>
              <a:rPr lang="hu-HU" dirty="0"/>
              <a:t>-főzés (például: jó minőségű </a:t>
            </a:r>
            <a:r>
              <a:rPr lang="hu-HU" dirty="0" err="1"/>
              <a:t>tefl</a:t>
            </a:r>
            <a:r>
              <a:rPr lang="hu-HU" dirty="0"/>
              <a:t> </a:t>
            </a:r>
            <a:r>
              <a:rPr lang="hu-HU" dirty="0" err="1"/>
              <a:t>onbevonatok</a:t>
            </a:r>
            <a:r>
              <a:rPr lang="hu-HU" dirty="0"/>
              <a:t>, speciális</a:t>
            </a:r>
          </a:p>
          <a:p>
            <a:r>
              <a:rPr lang="hu-HU" dirty="0"/>
              <a:t>ötvözetű edények).</a:t>
            </a:r>
          </a:p>
          <a:p>
            <a:r>
              <a:rPr lang="hu-HU" dirty="0"/>
              <a:t>– A bő folyadékban való főzés helyett alkalmazzuk a gőzölést,</a:t>
            </a:r>
          </a:p>
          <a:p>
            <a:r>
              <a:rPr lang="hu-HU" dirty="0"/>
              <a:t>ami történhet alacsony vagy magas nyomáson, egyszerű</a:t>
            </a:r>
          </a:p>
          <a:p>
            <a:r>
              <a:rPr lang="hu-HU" dirty="0"/>
              <a:t>kuktafazékban gőzbetéttel, nagykonyhai méretekben kombi gőzpárolóval.</a:t>
            </a:r>
          </a:p>
          <a:p>
            <a:r>
              <a:rPr lang="hu-HU" dirty="0"/>
              <a:t>– Fogyasszunk minél több különféle csírát, melyek nagy</a:t>
            </a:r>
          </a:p>
          <a:p>
            <a:r>
              <a:rPr lang="hu-HU" dirty="0"/>
              <a:t>mennyiségben tartalmaznak vitaminokat, ásványi anyagokat, és ami legalább ennyire fontos, enzimeket. Használhatók szendvicsek, saláták, müzlik ízesítésére.</a:t>
            </a:r>
          </a:p>
          <a:p>
            <a:r>
              <a:rPr lang="hu-HU" dirty="0"/>
              <a:t>– A búzahús vagy </a:t>
            </a:r>
            <a:r>
              <a:rPr lang="hu-HU" dirty="0" err="1"/>
              <a:t>szejtán</a:t>
            </a:r>
            <a:r>
              <a:rPr lang="hu-HU" dirty="0"/>
              <a:t> nem más, mint a búza kimosott</a:t>
            </a:r>
          </a:p>
          <a:p>
            <a:r>
              <a:rPr lang="hu-HU" dirty="0"/>
              <a:t>sikértartalma. A tofuhoz hasonlóan kiváló húspótló, konyhakész és félkész állapotban is kapható.</a:t>
            </a:r>
          </a:p>
          <a:p>
            <a:r>
              <a:rPr lang="hu-HU" dirty="0"/>
              <a:t>– A különféle virágok díszítő- ás ízesítőanyagként egyaránt</a:t>
            </a:r>
          </a:p>
          <a:p>
            <a:r>
              <a:rPr lang="hu-HU" dirty="0"/>
              <a:t>felhasználhatók — így az ibolya, rózsaszirom, körömvirág,</a:t>
            </a:r>
          </a:p>
          <a:p>
            <a:r>
              <a:rPr lang="hu-HU" dirty="0"/>
              <a:t>de ehető a jázmin, bodza, akác, jukka, krizantém is. A zöldfűszernövények virágai jellegükben, ízükben a fűszernövényekhez hasonlítanak.</a:t>
            </a:r>
          </a:p>
          <a:p>
            <a:r>
              <a:rPr lang="hu-HU" dirty="0"/>
              <a:t>– Az úgynevezett bébizöldségek tudatos termesztőmunka</a:t>
            </a:r>
          </a:p>
          <a:p>
            <a:r>
              <a:rPr lang="hu-HU" dirty="0"/>
              <a:t>eredményei. Koncentráltan tartalmazzák az ízeket, rövid</a:t>
            </a:r>
          </a:p>
          <a:p>
            <a:r>
              <a:rPr lang="hu-HU" dirty="0"/>
              <a:t>hőkezelést igényelnek és a tányéron dekoratívak.</a:t>
            </a:r>
          </a:p>
          <a:p>
            <a:r>
              <a:rPr lang="hu-HU" dirty="0"/>
              <a:t>Összességükben a felsorolt táplálkozási elvek — a </a:t>
            </a:r>
            <a:r>
              <a:rPr lang="hu-HU" dirty="0" err="1"/>
              <a:t>makrobiotika</a:t>
            </a:r>
            <a:endParaRPr lang="hu-HU" dirty="0"/>
          </a:p>
          <a:p>
            <a:r>
              <a:rPr lang="hu-HU" dirty="0"/>
              <a:t>kivételével — elfogadhatóak, jól szolgálhatják a kiegyensúlyozott</a:t>
            </a:r>
          </a:p>
          <a:p>
            <a:r>
              <a:rPr lang="hu-HU" dirty="0"/>
              <a:t>táplálkozást és a táplálkozással összefüggő betegségek megelőzését.</a:t>
            </a:r>
          </a:p>
        </p:txBody>
      </p:sp>
      <p:sp>
        <p:nvSpPr>
          <p:cNvPr id="4" name="Dia számának helye 3"/>
          <p:cNvSpPr>
            <a:spLocks noGrp="1"/>
          </p:cNvSpPr>
          <p:nvPr>
            <p:ph type="sldNum" sz="quarter" idx="5"/>
          </p:nvPr>
        </p:nvSpPr>
        <p:spPr/>
        <p:txBody>
          <a:bodyPr/>
          <a:lstStyle/>
          <a:p>
            <a:fld id="{2D1A9DBA-FEEB-4E2A-A4FF-18839F818843}" type="slidenum">
              <a:rPr lang="hu-HU" smtClean="0"/>
              <a:t>34</a:t>
            </a:fld>
            <a:endParaRPr lang="hu-HU"/>
          </a:p>
        </p:txBody>
      </p:sp>
    </p:spTree>
    <p:extLst>
      <p:ext uri="{BB962C8B-B14F-4D97-AF65-F5344CB8AC3E}">
        <p14:creationId xmlns:p14="http://schemas.microsoft.com/office/powerpoint/2010/main" val="292693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A földimogyoró okoz a leggyakrabban súlyos reakciót, például fulladást, </a:t>
            </a:r>
            <a:r>
              <a:rPr lang="hu-HU" dirty="0" err="1"/>
              <a:t>anafilaxiás</a:t>
            </a:r>
            <a:r>
              <a:rPr lang="hu-HU" dirty="0"/>
              <a:t> sokkot . A legtöbb allergiával szemben, amely kinőhető, ez a fajta általában élethosszig tart, mindössze a benne szenvedők húsz százaléka gyógyul ki belőle. Fontos tudni, hogy általában öröklődik a családon belül. A tünetei lehetnek vörös foltok, kiütések, ekcéma, gyomorgörcsök, orrfolyás, tüsszögés, köhögés, légzési nehézségek és fulladás is.</a:t>
            </a:r>
          </a:p>
          <a:p>
            <a:endParaRPr lang="hu-HU" dirty="0"/>
          </a:p>
          <a:p>
            <a:r>
              <a:rPr lang="hu-HU" dirty="0"/>
              <a:t>A földimogyoró-allergiásoknak tudniuk kell, hogy már egészen kis mennyiség is válhat ki súlyos reakciókat, így minden általuk elfogyasztott ételnek tudniuk kell az összetevőit - és jobb, ha nem esznek meg semmi olyasmit, amire az van ráírva, hogy "nyomokban mogyorót tartalmazhat".</a:t>
            </a:r>
          </a:p>
          <a:p>
            <a:endParaRPr lang="hu-HU" dirty="0"/>
          </a:p>
          <a:p>
            <a:endParaRPr lang="hu-HU" dirty="0"/>
          </a:p>
        </p:txBody>
      </p:sp>
      <p:sp>
        <p:nvSpPr>
          <p:cNvPr id="4" name="Dia számának helye 3"/>
          <p:cNvSpPr>
            <a:spLocks noGrp="1"/>
          </p:cNvSpPr>
          <p:nvPr>
            <p:ph type="sldNum" sz="quarter" idx="5"/>
          </p:nvPr>
        </p:nvSpPr>
        <p:spPr/>
        <p:txBody>
          <a:bodyPr/>
          <a:lstStyle/>
          <a:p>
            <a:fld id="{2D1A9DBA-FEEB-4E2A-A4FF-18839F818843}" type="slidenum">
              <a:rPr lang="hu-HU" smtClean="0"/>
              <a:t>36</a:t>
            </a:fld>
            <a:endParaRPr lang="hu-HU"/>
          </a:p>
        </p:txBody>
      </p:sp>
    </p:spTree>
    <p:extLst>
      <p:ext uri="{BB962C8B-B14F-4D97-AF65-F5344CB8AC3E}">
        <p14:creationId xmlns:p14="http://schemas.microsoft.com/office/powerpoint/2010/main" val="2255680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DE965FC-1960-EBDC-1F90-09AE6505CB1D}"/>
              </a:ext>
            </a:extLst>
          </p:cNvPr>
          <p:cNvSpPr>
            <a:spLocks noGrp="1"/>
          </p:cNvSpPr>
          <p:nvPr>
            <p:ph type="ctrTitle"/>
          </p:nvPr>
        </p:nvSpPr>
        <p:spPr>
          <a:xfrm>
            <a:off x="1524000" y="1122363"/>
            <a:ext cx="9144000" cy="2387600"/>
          </a:xfrm>
        </p:spPr>
        <p:txBody>
          <a:bodyPr anchor="b"/>
          <a:lstStyle>
            <a:lvl1pPr algn="ctr">
              <a:defRPr sz="6000"/>
            </a:lvl1pPr>
          </a:lstStyle>
          <a:p>
            <a:r>
              <a:rPr lang="hu-HU"/>
              <a:t>Mintacím szerkesztése</a:t>
            </a:r>
          </a:p>
        </p:txBody>
      </p:sp>
      <p:sp>
        <p:nvSpPr>
          <p:cNvPr id="3" name="Alcím 2">
            <a:extLst>
              <a:ext uri="{FF2B5EF4-FFF2-40B4-BE49-F238E27FC236}">
                <a16:creationId xmlns:a16="http://schemas.microsoft.com/office/drawing/2014/main" id="{F01D40E0-4ABE-4FD3-A6B2-883A14700D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p>
        </p:txBody>
      </p:sp>
      <p:sp>
        <p:nvSpPr>
          <p:cNvPr id="4" name="Dátum helye 3">
            <a:extLst>
              <a:ext uri="{FF2B5EF4-FFF2-40B4-BE49-F238E27FC236}">
                <a16:creationId xmlns:a16="http://schemas.microsoft.com/office/drawing/2014/main" id="{BD63EF53-642A-8B13-9451-3E5E431FA0E5}"/>
              </a:ext>
            </a:extLst>
          </p:cNvPr>
          <p:cNvSpPr>
            <a:spLocks noGrp="1"/>
          </p:cNvSpPr>
          <p:nvPr>
            <p:ph type="dt" sz="half" idx="10"/>
          </p:nvPr>
        </p:nvSpPr>
        <p:spPr/>
        <p:txBody>
          <a:bodyPr/>
          <a:lstStyle/>
          <a:p>
            <a:fld id="{8AA22AE4-B5A5-4E5E-AEBB-9B9DA1F002F6}" type="datetimeFigureOut">
              <a:rPr lang="hu-HU" smtClean="0"/>
              <a:t>2025. 06. 23.</a:t>
            </a:fld>
            <a:endParaRPr lang="hu-HU"/>
          </a:p>
        </p:txBody>
      </p:sp>
      <p:sp>
        <p:nvSpPr>
          <p:cNvPr id="5" name="Élőláb helye 4">
            <a:extLst>
              <a:ext uri="{FF2B5EF4-FFF2-40B4-BE49-F238E27FC236}">
                <a16:creationId xmlns:a16="http://schemas.microsoft.com/office/drawing/2014/main" id="{F3517A7A-4EB2-DF20-8139-C4AB8FF719A9}"/>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826D8327-5376-5E6B-9136-70EC491B28D8}"/>
              </a:ext>
            </a:extLst>
          </p:cNvPr>
          <p:cNvSpPr>
            <a:spLocks noGrp="1"/>
          </p:cNvSpPr>
          <p:nvPr>
            <p:ph type="sldNum" sz="quarter" idx="12"/>
          </p:nvPr>
        </p:nvSpPr>
        <p:spPr/>
        <p:txBody>
          <a:bodyPr/>
          <a:lstStyle/>
          <a:p>
            <a:fld id="{4F4D8B5F-9857-4FEA-89CC-5057AF821293}" type="slidenum">
              <a:rPr lang="hu-HU" smtClean="0"/>
              <a:t>‹#›</a:t>
            </a:fld>
            <a:endParaRPr lang="hu-HU"/>
          </a:p>
        </p:txBody>
      </p:sp>
    </p:spTree>
    <p:extLst>
      <p:ext uri="{BB962C8B-B14F-4D97-AF65-F5344CB8AC3E}">
        <p14:creationId xmlns:p14="http://schemas.microsoft.com/office/powerpoint/2010/main" val="1673216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1348996-6459-89DD-B15E-2E672225EBE4}"/>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D37C73BC-9EA8-A1E2-6C8E-F4DBE6569E3C}"/>
              </a:ext>
            </a:extLst>
          </p:cNvPr>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DA57FC8F-0F1E-9A76-C0CE-EF82B6423681}"/>
              </a:ext>
            </a:extLst>
          </p:cNvPr>
          <p:cNvSpPr>
            <a:spLocks noGrp="1"/>
          </p:cNvSpPr>
          <p:nvPr>
            <p:ph type="dt" sz="half" idx="10"/>
          </p:nvPr>
        </p:nvSpPr>
        <p:spPr/>
        <p:txBody>
          <a:bodyPr/>
          <a:lstStyle/>
          <a:p>
            <a:fld id="{8AA22AE4-B5A5-4E5E-AEBB-9B9DA1F002F6}" type="datetimeFigureOut">
              <a:rPr lang="hu-HU" smtClean="0"/>
              <a:t>2025. 06. 23.</a:t>
            </a:fld>
            <a:endParaRPr lang="hu-HU"/>
          </a:p>
        </p:txBody>
      </p:sp>
      <p:sp>
        <p:nvSpPr>
          <p:cNvPr id="5" name="Élőláb helye 4">
            <a:extLst>
              <a:ext uri="{FF2B5EF4-FFF2-40B4-BE49-F238E27FC236}">
                <a16:creationId xmlns:a16="http://schemas.microsoft.com/office/drawing/2014/main" id="{DD2DFEBA-6090-77F1-8A27-69370B66BCE1}"/>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62A86FD9-6C67-5CE3-E1FA-D285162D692B}"/>
              </a:ext>
            </a:extLst>
          </p:cNvPr>
          <p:cNvSpPr>
            <a:spLocks noGrp="1"/>
          </p:cNvSpPr>
          <p:nvPr>
            <p:ph type="sldNum" sz="quarter" idx="12"/>
          </p:nvPr>
        </p:nvSpPr>
        <p:spPr/>
        <p:txBody>
          <a:bodyPr/>
          <a:lstStyle/>
          <a:p>
            <a:fld id="{4F4D8B5F-9857-4FEA-89CC-5057AF821293}" type="slidenum">
              <a:rPr lang="hu-HU" smtClean="0"/>
              <a:t>‹#›</a:t>
            </a:fld>
            <a:endParaRPr lang="hu-HU"/>
          </a:p>
        </p:txBody>
      </p:sp>
    </p:spTree>
    <p:extLst>
      <p:ext uri="{BB962C8B-B14F-4D97-AF65-F5344CB8AC3E}">
        <p14:creationId xmlns:p14="http://schemas.microsoft.com/office/powerpoint/2010/main" val="3084772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D29BF5C-C212-6A84-9E20-F40142222DD8}"/>
              </a:ext>
            </a:extLst>
          </p:cNvPr>
          <p:cNvSpPr>
            <a:spLocks noGrp="1"/>
          </p:cNvSpPr>
          <p:nvPr>
            <p:ph type="title"/>
          </p:nvPr>
        </p:nvSpPr>
        <p:spPr>
          <a:xfrm>
            <a:off x="831850" y="1709738"/>
            <a:ext cx="10515600" cy="2852737"/>
          </a:xfrm>
        </p:spPr>
        <p:txBody>
          <a:bodyPr anchor="b"/>
          <a:lstStyle>
            <a:lvl1pPr>
              <a:defRPr sz="6000"/>
            </a:lvl1pPr>
          </a:lstStyle>
          <a:p>
            <a:r>
              <a:rPr lang="hu-HU"/>
              <a:t>Mintacím szerkesztése</a:t>
            </a:r>
          </a:p>
        </p:txBody>
      </p:sp>
      <p:sp>
        <p:nvSpPr>
          <p:cNvPr id="3" name="Szöveg helye 2">
            <a:extLst>
              <a:ext uri="{FF2B5EF4-FFF2-40B4-BE49-F238E27FC236}">
                <a16:creationId xmlns:a16="http://schemas.microsoft.com/office/drawing/2014/main" id="{80FA93AF-74FC-4331-857F-1A5E696453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a:t>Mintaszöveg szerkesztése</a:t>
            </a:r>
          </a:p>
        </p:txBody>
      </p:sp>
      <p:sp>
        <p:nvSpPr>
          <p:cNvPr id="4" name="Dátum helye 3">
            <a:extLst>
              <a:ext uri="{FF2B5EF4-FFF2-40B4-BE49-F238E27FC236}">
                <a16:creationId xmlns:a16="http://schemas.microsoft.com/office/drawing/2014/main" id="{07B7661B-1104-A54A-E2D8-C462124AC31E}"/>
              </a:ext>
            </a:extLst>
          </p:cNvPr>
          <p:cNvSpPr>
            <a:spLocks noGrp="1"/>
          </p:cNvSpPr>
          <p:nvPr>
            <p:ph type="dt" sz="half" idx="10"/>
          </p:nvPr>
        </p:nvSpPr>
        <p:spPr/>
        <p:txBody>
          <a:bodyPr/>
          <a:lstStyle/>
          <a:p>
            <a:fld id="{8AA22AE4-B5A5-4E5E-AEBB-9B9DA1F002F6}" type="datetimeFigureOut">
              <a:rPr lang="hu-HU" smtClean="0"/>
              <a:t>2025. 06. 23.</a:t>
            </a:fld>
            <a:endParaRPr lang="hu-HU"/>
          </a:p>
        </p:txBody>
      </p:sp>
      <p:sp>
        <p:nvSpPr>
          <p:cNvPr id="5" name="Élőláb helye 4">
            <a:extLst>
              <a:ext uri="{FF2B5EF4-FFF2-40B4-BE49-F238E27FC236}">
                <a16:creationId xmlns:a16="http://schemas.microsoft.com/office/drawing/2014/main" id="{E693ED5E-A6A3-D9AB-277F-9025291D4317}"/>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01DA4089-C955-3075-54F5-4639F2285BA8}"/>
              </a:ext>
            </a:extLst>
          </p:cNvPr>
          <p:cNvSpPr>
            <a:spLocks noGrp="1"/>
          </p:cNvSpPr>
          <p:nvPr>
            <p:ph type="sldNum" sz="quarter" idx="12"/>
          </p:nvPr>
        </p:nvSpPr>
        <p:spPr/>
        <p:txBody>
          <a:bodyPr/>
          <a:lstStyle/>
          <a:p>
            <a:fld id="{4F4D8B5F-9857-4FEA-89CC-5057AF821293}" type="slidenum">
              <a:rPr lang="hu-HU" smtClean="0"/>
              <a:t>‹#›</a:t>
            </a:fld>
            <a:endParaRPr lang="hu-HU"/>
          </a:p>
        </p:txBody>
      </p:sp>
    </p:spTree>
    <p:extLst>
      <p:ext uri="{BB962C8B-B14F-4D97-AF65-F5344CB8AC3E}">
        <p14:creationId xmlns:p14="http://schemas.microsoft.com/office/powerpoint/2010/main" val="4088901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B5D27216-0854-A5BA-8407-1C34FDE0FCB6}"/>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40EFF8EE-AB19-3D1B-712C-6813E5557459}"/>
              </a:ext>
            </a:extLst>
          </p:cNvPr>
          <p:cNvSpPr>
            <a:spLocks noGrp="1"/>
          </p:cNvSpPr>
          <p:nvPr>
            <p:ph sz="half" idx="1"/>
          </p:nvPr>
        </p:nvSpPr>
        <p:spPr>
          <a:xfrm>
            <a:off x="838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a:extLst>
              <a:ext uri="{FF2B5EF4-FFF2-40B4-BE49-F238E27FC236}">
                <a16:creationId xmlns:a16="http://schemas.microsoft.com/office/drawing/2014/main" id="{00F42B19-0841-3AB7-9417-B14786C5EFEC}"/>
              </a:ext>
            </a:extLst>
          </p:cNvPr>
          <p:cNvSpPr>
            <a:spLocks noGrp="1"/>
          </p:cNvSpPr>
          <p:nvPr>
            <p:ph sz="half" idx="2"/>
          </p:nvPr>
        </p:nvSpPr>
        <p:spPr>
          <a:xfrm>
            <a:off x="6172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a:extLst>
              <a:ext uri="{FF2B5EF4-FFF2-40B4-BE49-F238E27FC236}">
                <a16:creationId xmlns:a16="http://schemas.microsoft.com/office/drawing/2014/main" id="{D1CCE961-7DE2-0B72-3F55-4BBE3AF01A4A}"/>
              </a:ext>
            </a:extLst>
          </p:cNvPr>
          <p:cNvSpPr>
            <a:spLocks noGrp="1"/>
          </p:cNvSpPr>
          <p:nvPr>
            <p:ph type="dt" sz="half" idx="10"/>
          </p:nvPr>
        </p:nvSpPr>
        <p:spPr/>
        <p:txBody>
          <a:bodyPr/>
          <a:lstStyle/>
          <a:p>
            <a:fld id="{8AA22AE4-B5A5-4E5E-AEBB-9B9DA1F002F6}" type="datetimeFigureOut">
              <a:rPr lang="hu-HU" smtClean="0"/>
              <a:t>2025. 06. 23.</a:t>
            </a:fld>
            <a:endParaRPr lang="hu-HU"/>
          </a:p>
        </p:txBody>
      </p:sp>
      <p:sp>
        <p:nvSpPr>
          <p:cNvPr id="6" name="Élőláb helye 5">
            <a:extLst>
              <a:ext uri="{FF2B5EF4-FFF2-40B4-BE49-F238E27FC236}">
                <a16:creationId xmlns:a16="http://schemas.microsoft.com/office/drawing/2014/main" id="{2F3E5179-F97D-26D8-486A-0252F73614D0}"/>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260BDAED-64A0-70DA-F31D-37B0BB3D191E}"/>
              </a:ext>
            </a:extLst>
          </p:cNvPr>
          <p:cNvSpPr>
            <a:spLocks noGrp="1"/>
          </p:cNvSpPr>
          <p:nvPr>
            <p:ph type="sldNum" sz="quarter" idx="12"/>
          </p:nvPr>
        </p:nvSpPr>
        <p:spPr/>
        <p:txBody>
          <a:bodyPr/>
          <a:lstStyle/>
          <a:p>
            <a:fld id="{4F4D8B5F-9857-4FEA-89CC-5057AF821293}" type="slidenum">
              <a:rPr lang="hu-HU" smtClean="0"/>
              <a:t>‹#›</a:t>
            </a:fld>
            <a:endParaRPr lang="hu-HU"/>
          </a:p>
        </p:txBody>
      </p:sp>
    </p:spTree>
    <p:extLst>
      <p:ext uri="{BB962C8B-B14F-4D97-AF65-F5344CB8AC3E}">
        <p14:creationId xmlns:p14="http://schemas.microsoft.com/office/powerpoint/2010/main" val="2077826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7210493-99C0-48E0-1DB3-1BC28E9C9FE4}"/>
              </a:ext>
            </a:extLst>
          </p:cNvPr>
          <p:cNvSpPr>
            <a:spLocks noGrp="1"/>
          </p:cNvSpPr>
          <p:nvPr>
            <p:ph type="title"/>
          </p:nvPr>
        </p:nvSpPr>
        <p:spPr>
          <a:xfrm>
            <a:off x="839788" y="365125"/>
            <a:ext cx="10515600" cy="1325563"/>
          </a:xfrm>
        </p:spPr>
        <p:txBody>
          <a:bodyPr/>
          <a:lstStyle/>
          <a:p>
            <a:r>
              <a:rPr lang="hu-HU"/>
              <a:t>Mintacím szerkesztése</a:t>
            </a:r>
          </a:p>
        </p:txBody>
      </p:sp>
      <p:sp>
        <p:nvSpPr>
          <p:cNvPr id="3" name="Szöveg helye 2">
            <a:extLst>
              <a:ext uri="{FF2B5EF4-FFF2-40B4-BE49-F238E27FC236}">
                <a16:creationId xmlns:a16="http://schemas.microsoft.com/office/drawing/2014/main" id="{2F6B3128-9CF2-6B13-9403-9AEB4C00C7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a:extLst>
              <a:ext uri="{FF2B5EF4-FFF2-40B4-BE49-F238E27FC236}">
                <a16:creationId xmlns:a16="http://schemas.microsoft.com/office/drawing/2014/main" id="{AA6ED6A9-F8CC-CE02-C7B8-B898BEFC30BA}"/>
              </a:ext>
            </a:extLst>
          </p:cNvPr>
          <p:cNvSpPr>
            <a:spLocks noGrp="1"/>
          </p:cNvSpPr>
          <p:nvPr>
            <p:ph sz="half" idx="2"/>
          </p:nvPr>
        </p:nvSpPr>
        <p:spPr>
          <a:xfrm>
            <a:off x="839788" y="2505075"/>
            <a:ext cx="5157787"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a:extLst>
              <a:ext uri="{FF2B5EF4-FFF2-40B4-BE49-F238E27FC236}">
                <a16:creationId xmlns:a16="http://schemas.microsoft.com/office/drawing/2014/main" id="{6432D2AA-FD5F-EF8C-34F6-8CCDCA0801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a:extLst>
              <a:ext uri="{FF2B5EF4-FFF2-40B4-BE49-F238E27FC236}">
                <a16:creationId xmlns:a16="http://schemas.microsoft.com/office/drawing/2014/main" id="{EA32B943-2798-46E4-A2FF-69683C4B8200}"/>
              </a:ext>
            </a:extLst>
          </p:cNvPr>
          <p:cNvSpPr>
            <a:spLocks noGrp="1"/>
          </p:cNvSpPr>
          <p:nvPr>
            <p:ph sz="quarter" idx="4"/>
          </p:nvPr>
        </p:nvSpPr>
        <p:spPr>
          <a:xfrm>
            <a:off x="6172200" y="2505075"/>
            <a:ext cx="5183188"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a:extLst>
              <a:ext uri="{FF2B5EF4-FFF2-40B4-BE49-F238E27FC236}">
                <a16:creationId xmlns:a16="http://schemas.microsoft.com/office/drawing/2014/main" id="{68FA25C2-5405-CD08-01A5-E08A06937E3A}"/>
              </a:ext>
            </a:extLst>
          </p:cNvPr>
          <p:cNvSpPr>
            <a:spLocks noGrp="1"/>
          </p:cNvSpPr>
          <p:nvPr>
            <p:ph type="dt" sz="half" idx="10"/>
          </p:nvPr>
        </p:nvSpPr>
        <p:spPr/>
        <p:txBody>
          <a:bodyPr/>
          <a:lstStyle/>
          <a:p>
            <a:fld id="{8AA22AE4-B5A5-4E5E-AEBB-9B9DA1F002F6}" type="datetimeFigureOut">
              <a:rPr lang="hu-HU" smtClean="0"/>
              <a:t>2025. 06. 23.</a:t>
            </a:fld>
            <a:endParaRPr lang="hu-HU"/>
          </a:p>
        </p:txBody>
      </p:sp>
      <p:sp>
        <p:nvSpPr>
          <p:cNvPr id="8" name="Élőláb helye 7">
            <a:extLst>
              <a:ext uri="{FF2B5EF4-FFF2-40B4-BE49-F238E27FC236}">
                <a16:creationId xmlns:a16="http://schemas.microsoft.com/office/drawing/2014/main" id="{CEE876C2-D6A2-D53B-823A-AE339A530E7E}"/>
              </a:ext>
            </a:extLst>
          </p:cNvPr>
          <p:cNvSpPr>
            <a:spLocks noGrp="1"/>
          </p:cNvSpPr>
          <p:nvPr>
            <p:ph type="ftr" sz="quarter" idx="11"/>
          </p:nvPr>
        </p:nvSpPr>
        <p:spPr/>
        <p:txBody>
          <a:bodyPr/>
          <a:lstStyle/>
          <a:p>
            <a:endParaRPr lang="hu-HU"/>
          </a:p>
        </p:txBody>
      </p:sp>
      <p:sp>
        <p:nvSpPr>
          <p:cNvPr id="9" name="Dia számának helye 8">
            <a:extLst>
              <a:ext uri="{FF2B5EF4-FFF2-40B4-BE49-F238E27FC236}">
                <a16:creationId xmlns:a16="http://schemas.microsoft.com/office/drawing/2014/main" id="{39122C37-D2F2-76DB-E544-EA868669FBE5}"/>
              </a:ext>
            </a:extLst>
          </p:cNvPr>
          <p:cNvSpPr>
            <a:spLocks noGrp="1"/>
          </p:cNvSpPr>
          <p:nvPr>
            <p:ph type="sldNum" sz="quarter" idx="12"/>
          </p:nvPr>
        </p:nvSpPr>
        <p:spPr/>
        <p:txBody>
          <a:bodyPr/>
          <a:lstStyle/>
          <a:p>
            <a:fld id="{4F4D8B5F-9857-4FEA-89CC-5057AF821293}" type="slidenum">
              <a:rPr lang="hu-HU" smtClean="0"/>
              <a:t>‹#›</a:t>
            </a:fld>
            <a:endParaRPr lang="hu-HU"/>
          </a:p>
        </p:txBody>
      </p:sp>
    </p:spTree>
    <p:extLst>
      <p:ext uri="{BB962C8B-B14F-4D97-AF65-F5344CB8AC3E}">
        <p14:creationId xmlns:p14="http://schemas.microsoft.com/office/powerpoint/2010/main" val="2648030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8B6D5B2-FC25-8B5B-CBE4-EAE6AD5ABA7A}"/>
              </a:ext>
            </a:extLst>
          </p:cNvPr>
          <p:cNvSpPr>
            <a:spLocks noGrp="1"/>
          </p:cNvSpPr>
          <p:nvPr>
            <p:ph type="title"/>
          </p:nvPr>
        </p:nvSpPr>
        <p:spPr/>
        <p:txBody>
          <a:bodyPr/>
          <a:lstStyle/>
          <a:p>
            <a:r>
              <a:rPr lang="hu-HU"/>
              <a:t>Mintacím szerkesztése</a:t>
            </a:r>
          </a:p>
        </p:txBody>
      </p:sp>
      <p:sp>
        <p:nvSpPr>
          <p:cNvPr id="3" name="Dátum helye 2">
            <a:extLst>
              <a:ext uri="{FF2B5EF4-FFF2-40B4-BE49-F238E27FC236}">
                <a16:creationId xmlns:a16="http://schemas.microsoft.com/office/drawing/2014/main" id="{65946C05-84A6-DCE8-AC62-DE9B2C08E8EA}"/>
              </a:ext>
            </a:extLst>
          </p:cNvPr>
          <p:cNvSpPr>
            <a:spLocks noGrp="1"/>
          </p:cNvSpPr>
          <p:nvPr>
            <p:ph type="dt" sz="half" idx="10"/>
          </p:nvPr>
        </p:nvSpPr>
        <p:spPr/>
        <p:txBody>
          <a:bodyPr/>
          <a:lstStyle/>
          <a:p>
            <a:fld id="{8AA22AE4-B5A5-4E5E-AEBB-9B9DA1F002F6}" type="datetimeFigureOut">
              <a:rPr lang="hu-HU" smtClean="0"/>
              <a:t>2025. 06. 23.</a:t>
            </a:fld>
            <a:endParaRPr lang="hu-HU"/>
          </a:p>
        </p:txBody>
      </p:sp>
      <p:sp>
        <p:nvSpPr>
          <p:cNvPr id="4" name="Élőláb helye 3">
            <a:extLst>
              <a:ext uri="{FF2B5EF4-FFF2-40B4-BE49-F238E27FC236}">
                <a16:creationId xmlns:a16="http://schemas.microsoft.com/office/drawing/2014/main" id="{782B638D-8131-12FB-F4D8-763F3BC47181}"/>
              </a:ext>
            </a:extLst>
          </p:cNvPr>
          <p:cNvSpPr>
            <a:spLocks noGrp="1"/>
          </p:cNvSpPr>
          <p:nvPr>
            <p:ph type="ftr" sz="quarter" idx="11"/>
          </p:nvPr>
        </p:nvSpPr>
        <p:spPr/>
        <p:txBody>
          <a:bodyPr/>
          <a:lstStyle/>
          <a:p>
            <a:endParaRPr lang="hu-HU"/>
          </a:p>
        </p:txBody>
      </p:sp>
      <p:sp>
        <p:nvSpPr>
          <p:cNvPr id="5" name="Dia számának helye 4">
            <a:extLst>
              <a:ext uri="{FF2B5EF4-FFF2-40B4-BE49-F238E27FC236}">
                <a16:creationId xmlns:a16="http://schemas.microsoft.com/office/drawing/2014/main" id="{BB3C6C5C-4393-9AFC-17FE-CFFBE4A2ABF9}"/>
              </a:ext>
            </a:extLst>
          </p:cNvPr>
          <p:cNvSpPr>
            <a:spLocks noGrp="1"/>
          </p:cNvSpPr>
          <p:nvPr>
            <p:ph type="sldNum" sz="quarter" idx="12"/>
          </p:nvPr>
        </p:nvSpPr>
        <p:spPr/>
        <p:txBody>
          <a:bodyPr/>
          <a:lstStyle/>
          <a:p>
            <a:fld id="{4F4D8B5F-9857-4FEA-89CC-5057AF821293}" type="slidenum">
              <a:rPr lang="hu-HU" smtClean="0"/>
              <a:t>‹#›</a:t>
            </a:fld>
            <a:endParaRPr lang="hu-HU"/>
          </a:p>
        </p:txBody>
      </p:sp>
    </p:spTree>
    <p:extLst>
      <p:ext uri="{BB962C8B-B14F-4D97-AF65-F5344CB8AC3E}">
        <p14:creationId xmlns:p14="http://schemas.microsoft.com/office/powerpoint/2010/main" val="1650385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a:extLst>
              <a:ext uri="{FF2B5EF4-FFF2-40B4-BE49-F238E27FC236}">
                <a16:creationId xmlns:a16="http://schemas.microsoft.com/office/drawing/2014/main" id="{721BCBF4-D740-27BD-7513-0543A56884A4}"/>
              </a:ext>
            </a:extLst>
          </p:cNvPr>
          <p:cNvSpPr>
            <a:spLocks noGrp="1"/>
          </p:cNvSpPr>
          <p:nvPr>
            <p:ph type="dt" sz="half" idx="10"/>
          </p:nvPr>
        </p:nvSpPr>
        <p:spPr/>
        <p:txBody>
          <a:bodyPr/>
          <a:lstStyle/>
          <a:p>
            <a:fld id="{8AA22AE4-B5A5-4E5E-AEBB-9B9DA1F002F6}" type="datetimeFigureOut">
              <a:rPr lang="hu-HU" smtClean="0"/>
              <a:t>2025. 06. 23.</a:t>
            </a:fld>
            <a:endParaRPr lang="hu-HU"/>
          </a:p>
        </p:txBody>
      </p:sp>
      <p:sp>
        <p:nvSpPr>
          <p:cNvPr id="3" name="Élőláb helye 2">
            <a:extLst>
              <a:ext uri="{FF2B5EF4-FFF2-40B4-BE49-F238E27FC236}">
                <a16:creationId xmlns:a16="http://schemas.microsoft.com/office/drawing/2014/main" id="{0B7CE9D4-DF4F-02EC-1A5E-4D426352309E}"/>
              </a:ext>
            </a:extLst>
          </p:cNvPr>
          <p:cNvSpPr>
            <a:spLocks noGrp="1"/>
          </p:cNvSpPr>
          <p:nvPr>
            <p:ph type="ftr" sz="quarter" idx="11"/>
          </p:nvPr>
        </p:nvSpPr>
        <p:spPr/>
        <p:txBody>
          <a:bodyPr/>
          <a:lstStyle/>
          <a:p>
            <a:endParaRPr lang="hu-HU"/>
          </a:p>
        </p:txBody>
      </p:sp>
      <p:sp>
        <p:nvSpPr>
          <p:cNvPr id="4" name="Dia számának helye 3">
            <a:extLst>
              <a:ext uri="{FF2B5EF4-FFF2-40B4-BE49-F238E27FC236}">
                <a16:creationId xmlns:a16="http://schemas.microsoft.com/office/drawing/2014/main" id="{74AA4E37-A2B2-F580-72DA-5828F82B4A62}"/>
              </a:ext>
            </a:extLst>
          </p:cNvPr>
          <p:cNvSpPr>
            <a:spLocks noGrp="1"/>
          </p:cNvSpPr>
          <p:nvPr>
            <p:ph type="sldNum" sz="quarter" idx="12"/>
          </p:nvPr>
        </p:nvSpPr>
        <p:spPr/>
        <p:txBody>
          <a:bodyPr/>
          <a:lstStyle/>
          <a:p>
            <a:fld id="{4F4D8B5F-9857-4FEA-89CC-5057AF821293}" type="slidenum">
              <a:rPr lang="hu-HU" smtClean="0"/>
              <a:t>‹#›</a:t>
            </a:fld>
            <a:endParaRPr lang="hu-HU"/>
          </a:p>
        </p:txBody>
      </p:sp>
    </p:spTree>
    <p:extLst>
      <p:ext uri="{BB962C8B-B14F-4D97-AF65-F5344CB8AC3E}">
        <p14:creationId xmlns:p14="http://schemas.microsoft.com/office/powerpoint/2010/main" val="1452298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EF0D0A7-48B5-DD3F-D0E7-9BD9793D0877}"/>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Tartalom helye 2">
            <a:extLst>
              <a:ext uri="{FF2B5EF4-FFF2-40B4-BE49-F238E27FC236}">
                <a16:creationId xmlns:a16="http://schemas.microsoft.com/office/drawing/2014/main" id="{E10AEBE7-B092-F815-AF74-3D3DBBFACB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a:extLst>
              <a:ext uri="{FF2B5EF4-FFF2-40B4-BE49-F238E27FC236}">
                <a16:creationId xmlns:a16="http://schemas.microsoft.com/office/drawing/2014/main" id="{20150B28-BB8A-79BE-3F3A-C6E2C4FC04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99C76018-AB33-F8C1-2A41-BEDB138F3887}"/>
              </a:ext>
            </a:extLst>
          </p:cNvPr>
          <p:cNvSpPr>
            <a:spLocks noGrp="1"/>
          </p:cNvSpPr>
          <p:nvPr>
            <p:ph type="dt" sz="half" idx="10"/>
          </p:nvPr>
        </p:nvSpPr>
        <p:spPr/>
        <p:txBody>
          <a:bodyPr/>
          <a:lstStyle/>
          <a:p>
            <a:fld id="{8AA22AE4-B5A5-4E5E-AEBB-9B9DA1F002F6}" type="datetimeFigureOut">
              <a:rPr lang="hu-HU" smtClean="0"/>
              <a:t>2025. 06. 23.</a:t>
            </a:fld>
            <a:endParaRPr lang="hu-HU"/>
          </a:p>
        </p:txBody>
      </p:sp>
      <p:sp>
        <p:nvSpPr>
          <p:cNvPr id="6" name="Élőláb helye 5">
            <a:extLst>
              <a:ext uri="{FF2B5EF4-FFF2-40B4-BE49-F238E27FC236}">
                <a16:creationId xmlns:a16="http://schemas.microsoft.com/office/drawing/2014/main" id="{52600B25-1D0F-F3F5-F8CC-93D4999E986D}"/>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07BE0E46-F8DE-9845-B589-4B75E9837E19}"/>
              </a:ext>
            </a:extLst>
          </p:cNvPr>
          <p:cNvSpPr>
            <a:spLocks noGrp="1"/>
          </p:cNvSpPr>
          <p:nvPr>
            <p:ph type="sldNum" sz="quarter" idx="12"/>
          </p:nvPr>
        </p:nvSpPr>
        <p:spPr/>
        <p:txBody>
          <a:bodyPr/>
          <a:lstStyle/>
          <a:p>
            <a:fld id="{4F4D8B5F-9857-4FEA-89CC-5057AF821293}" type="slidenum">
              <a:rPr lang="hu-HU" smtClean="0"/>
              <a:t>‹#›</a:t>
            </a:fld>
            <a:endParaRPr lang="hu-HU"/>
          </a:p>
        </p:txBody>
      </p:sp>
    </p:spTree>
    <p:extLst>
      <p:ext uri="{BB962C8B-B14F-4D97-AF65-F5344CB8AC3E}">
        <p14:creationId xmlns:p14="http://schemas.microsoft.com/office/powerpoint/2010/main" val="1980195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707CBD1-7CD8-1DAD-4A25-466C024C8E0C}"/>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Kép helye 2">
            <a:extLst>
              <a:ext uri="{FF2B5EF4-FFF2-40B4-BE49-F238E27FC236}">
                <a16:creationId xmlns:a16="http://schemas.microsoft.com/office/drawing/2014/main" id="{0979BC5B-CD7C-AFE4-AC57-93B3E044B3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a:extLst>
              <a:ext uri="{FF2B5EF4-FFF2-40B4-BE49-F238E27FC236}">
                <a16:creationId xmlns:a16="http://schemas.microsoft.com/office/drawing/2014/main" id="{92CB4980-51E2-80A7-336C-D44D6F8367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884F9609-EDD0-544B-3957-F9AEEEC28CC8}"/>
              </a:ext>
            </a:extLst>
          </p:cNvPr>
          <p:cNvSpPr>
            <a:spLocks noGrp="1"/>
          </p:cNvSpPr>
          <p:nvPr>
            <p:ph type="dt" sz="half" idx="10"/>
          </p:nvPr>
        </p:nvSpPr>
        <p:spPr/>
        <p:txBody>
          <a:bodyPr/>
          <a:lstStyle/>
          <a:p>
            <a:fld id="{8AA22AE4-B5A5-4E5E-AEBB-9B9DA1F002F6}" type="datetimeFigureOut">
              <a:rPr lang="hu-HU" smtClean="0"/>
              <a:t>2025. 06. 23.</a:t>
            </a:fld>
            <a:endParaRPr lang="hu-HU"/>
          </a:p>
        </p:txBody>
      </p:sp>
      <p:sp>
        <p:nvSpPr>
          <p:cNvPr id="6" name="Élőláb helye 5">
            <a:extLst>
              <a:ext uri="{FF2B5EF4-FFF2-40B4-BE49-F238E27FC236}">
                <a16:creationId xmlns:a16="http://schemas.microsoft.com/office/drawing/2014/main" id="{28098C31-B051-41F1-0368-C6C353926213}"/>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D076A3AD-1F39-3197-8CA4-1A18CB11D7C9}"/>
              </a:ext>
            </a:extLst>
          </p:cNvPr>
          <p:cNvSpPr>
            <a:spLocks noGrp="1"/>
          </p:cNvSpPr>
          <p:nvPr>
            <p:ph type="sldNum" sz="quarter" idx="12"/>
          </p:nvPr>
        </p:nvSpPr>
        <p:spPr/>
        <p:txBody>
          <a:bodyPr/>
          <a:lstStyle/>
          <a:p>
            <a:fld id="{4F4D8B5F-9857-4FEA-89CC-5057AF821293}" type="slidenum">
              <a:rPr lang="hu-HU" smtClean="0"/>
              <a:t>‹#›</a:t>
            </a:fld>
            <a:endParaRPr lang="hu-HU"/>
          </a:p>
        </p:txBody>
      </p:sp>
    </p:spTree>
    <p:extLst>
      <p:ext uri="{BB962C8B-B14F-4D97-AF65-F5344CB8AC3E}">
        <p14:creationId xmlns:p14="http://schemas.microsoft.com/office/powerpoint/2010/main" val="2134875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B64408A-A983-E218-7E35-F69602DF8445}"/>
              </a:ext>
            </a:extLst>
          </p:cNvPr>
          <p:cNvSpPr>
            <a:spLocks noGrp="1"/>
          </p:cNvSpPr>
          <p:nvPr>
            <p:ph type="title"/>
          </p:nvPr>
        </p:nvSpPr>
        <p:spPr/>
        <p:txBody>
          <a:bodyPr/>
          <a:lstStyle/>
          <a:p>
            <a:r>
              <a:rPr lang="hu-HU"/>
              <a:t>Mintacím szerkesztése</a:t>
            </a:r>
          </a:p>
        </p:txBody>
      </p:sp>
      <p:sp>
        <p:nvSpPr>
          <p:cNvPr id="3" name="Függőleges szöveg helye 2">
            <a:extLst>
              <a:ext uri="{FF2B5EF4-FFF2-40B4-BE49-F238E27FC236}">
                <a16:creationId xmlns:a16="http://schemas.microsoft.com/office/drawing/2014/main" id="{B525DAC2-2FD1-8D3E-3AD2-96CFF1139752}"/>
              </a:ext>
            </a:extLst>
          </p:cNvPr>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1D40FCFE-2B06-BAA2-AD1F-1729225F9C34}"/>
              </a:ext>
            </a:extLst>
          </p:cNvPr>
          <p:cNvSpPr>
            <a:spLocks noGrp="1"/>
          </p:cNvSpPr>
          <p:nvPr>
            <p:ph type="dt" sz="half" idx="10"/>
          </p:nvPr>
        </p:nvSpPr>
        <p:spPr/>
        <p:txBody>
          <a:bodyPr/>
          <a:lstStyle/>
          <a:p>
            <a:fld id="{8AA22AE4-B5A5-4E5E-AEBB-9B9DA1F002F6}" type="datetimeFigureOut">
              <a:rPr lang="hu-HU" smtClean="0"/>
              <a:t>2025. 06. 23.</a:t>
            </a:fld>
            <a:endParaRPr lang="hu-HU"/>
          </a:p>
        </p:txBody>
      </p:sp>
      <p:sp>
        <p:nvSpPr>
          <p:cNvPr id="5" name="Élőláb helye 4">
            <a:extLst>
              <a:ext uri="{FF2B5EF4-FFF2-40B4-BE49-F238E27FC236}">
                <a16:creationId xmlns:a16="http://schemas.microsoft.com/office/drawing/2014/main" id="{990BEEB4-82A6-B163-44BB-ABFACEDE2A97}"/>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F611BF38-0FEC-E911-A564-77EBF7972199}"/>
              </a:ext>
            </a:extLst>
          </p:cNvPr>
          <p:cNvSpPr>
            <a:spLocks noGrp="1"/>
          </p:cNvSpPr>
          <p:nvPr>
            <p:ph type="sldNum" sz="quarter" idx="12"/>
          </p:nvPr>
        </p:nvSpPr>
        <p:spPr/>
        <p:txBody>
          <a:bodyPr/>
          <a:lstStyle/>
          <a:p>
            <a:fld id="{4F4D8B5F-9857-4FEA-89CC-5057AF821293}" type="slidenum">
              <a:rPr lang="hu-HU" smtClean="0"/>
              <a:t>‹#›</a:t>
            </a:fld>
            <a:endParaRPr lang="hu-HU"/>
          </a:p>
        </p:txBody>
      </p:sp>
    </p:spTree>
    <p:extLst>
      <p:ext uri="{BB962C8B-B14F-4D97-AF65-F5344CB8AC3E}">
        <p14:creationId xmlns:p14="http://schemas.microsoft.com/office/powerpoint/2010/main" val="3501517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a:extLst>
              <a:ext uri="{FF2B5EF4-FFF2-40B4-BE49-F238E27FC236}">
                <a16:creationId xmlns:a16="http://schemas.microsoft.com/office/drawing/2014/main" id="{3B1E3947-0989-3E19-1F48-4374608AD348}"/>
              </a:ext>
            </a:extLst>
          </p:cNvPr>
          <p:cNvSpPr>
            <a:spLocks noGrp="1"/>
          </p:cNvSpPr>
          <p:nvPr>
            <p:ph type="title" orient="vert"/>
          </p:nvPr>
        </p:nvSpPr>
        <p:spPr>
          <a:xfrm>
            <a:off x="8724900" y="365125"/>
            <a:ext cx="2628900" cy="5811838"/>
          </a:xfrm>
        </p:spPr>
        <p:txBody>
          <a:bodyPr vert="eaVert"/>
          <a:lstStyle/>
          <a:p>
            <a:r>
              <a:rPr lang="hu-HU"/>
              <a:t>Mintacím szerkesztése</a:t>
            </a:r>
          </a:p>
        </p:txBody>
      </p:sp>
      <p:sp>
        <p:nvSpPr>
          <p:cNvPr id="3" name="Függőleges szöveg helye 2">
            <a:extLst>
              <a:ext uri="{FF2B5EF4-FFF2-40B4-BE49-F238E27FC236}">
                <a16:creationId xmlns:a16="http://schemas.microsoft.com/office/drawing/2014/main" id="{98EBEFE0-91E1-EB39-1EAD-9C8911920DFB}"/>
              </a:ext>
            </a:extLst>
          </p:cNvPr>
          <p:cNvSpPr>
            <a:spLocks noGrp="1"/>
          </p:cNvSpPr>
          <p:nvPr>
            <p:ph type="body" orient="vert" idx="1"/>
          </p:nvPr>
        </p:nvSpPr>
        <p:spPr>
          <a:xfrm>
            <a:off x="838200" y="365125"/>
            <a:ext cx="7734300" cy="5811838"/>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137BA7F7-D208-FF29-3C80-18A5A5E1BC5D}"/>
              </a:ext>
            </a:extLst>
          </p:cNvPr>
          <p:cNvSpPr>
            <a:spLocks noGrp="1"/>
          </p:cNvSpPr>
          <p:nvPr>
            <p:ph type="dt" sz="half" idx="10"/>
          </p:nvPr>
        </p:nvSpPr>
        <p:spPr/>
        <p:txBody>
          <a:bodyPr/>
          <a:lstStyle/>
          <a:p>
            <a:fld id="{8AA22AE4-B5A5-4E5E-AEBB-9B9DA1F002F6}" type="datetimeFigureOut">
              <a:rPr lang="hu-HU" smtClean="0"/>
              <a:t>2025. 06. 23.</a:t>
            </a:fld>
            <a:endParaRPr lang="hu-HU"/>
          </a:p>
        </p:txBody>
      </p:sp>
      <p:sp>
        <p:nvSpPr>
          <p:cNvPr id="5" name="Élőláb helye 4">
            <a:extLst>
              <a:ext uri="{FF2B5EF4-FFF2-40B4-BE49-F238E27FC236}">
                <a16:creationId xmlns:a16="http://schemas.microsoft.com/office/drawing/2014/main" id="{140F01EA-9503-2994-7C01-F620B3CC6FC5}"/>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4E695737-8FA2-1748-01CA-7C8C2E10B7F9}"/>
              </a:ext>
            </a:extLst>
          </p:cNvPr>
          <p:cNvSpPr>
            <a:spLocks noGrp="1"/>
          </p:cNvSpPr>
          <p:nvPr>
            <p:ph type="sldNum" sz="quarter" idx="12"/>
          </p:nvPr>
        </p:nvSpPr>
        <p:spPr/>
        <p:txBody>
          <a:bodyPr/>
          <a:lstStyle/>
          <a:p>
            <a:fld id="{4F4D8B5F-9857-4FEA-89CC-5057AF821293}" type="slidenum">
              <a:rPr lang="hu-HU" smtClean="0"/>
              <a:t>‹#›</a:t>
            </a:fld>
            <a:endParaRPr lang="hu-HU"/>
          </a:p>
        </p:txBody>
      </p:sp>
    </p:spTree>
    <p:extLst>
      <p:ext uri="{BB962C8B-B14F-4D97-AF65-F5344CB8AC3E}">
        <p14:creationId xmlns:p14="http://schemas.microsoft.com/office/powerpoint/2010/main" val="881908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a:extLst>
              <a:ext uri="{FF2B5EF4-FFF2-40B4-BE49-F238E27FC236}">
                <a16:creationId xmlns:a16="http://schemas.microsoft.com/office/drawing/2014/main" id="{46A9DCD8-EFD4-4823-8220-73F3CDBB84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a:t>Mintacím szerkesztése</a:t>
            </a:r>
          </a:p>
        </p:txBody>
      </p:sp>
      <p:sp>
        <p:nvSpPr>
          <p:cNvPr id="3" name="Szöveg helye 2">
            <a:extLst>
              <a:ext uri="{FF2B5EF4-FFF2-40B4-BE49-F238E27FC236}">
                <a16:creationId xmlns:a16="http://schemas.microsoft.com/office/drawing/2014/main" id="{E16E5A60-31B6-732E-AE7D-C5B8CB90B9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13CD23BB-55A4-481C-98D9-7F43460257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A22AE4-B5A5-4E5E-AEBB-9B9DA1F002F6}" type="datetimeFigureOut">
              <a:rPr lang="hu-HU" smtClean="0"/>
              <a:t>2025. 06. 23.</a:t>
            </a:fld>
            <a:endParaRPr lang="hu-HU"/>
          </a:p>
        </p:txBody>
      </p:sp>
      <p:sp>
        <p:nvSpPr>
          <p:cNvPr id="5" name="Élőláb helye 4">
            <a:extLst>
              <a:ext uri="{FF2B5EF4-FFF2-40B4-BE49-F238E27FC236}">
                <a16:creationId xmlns:a16="http://schemas.microsoft.com/office/drawing/2014/main" id="{0FA8C6F5-2A96-2C93-43A5-9C281C3496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a:extLst>
              <a:ext uri="{FF2B5EF4-FFF2-40B4-BE49-F238E27FC236}">
                <a16:creationId xmlns:a16="http://schemas.microsoft.com/office/drawing/2014/main" id="{909F27A8-0BB0-EF1C-35EC-65B49B7AD6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4D8B5F-9857-4FEA-89CC-5057AF821293}" type="slidenum">
              <a:rPr lang="hu-HU" smtClean="0"/>
              <a:t>‹#›</a:t>
            </a:fld>
            <a:endParaRPr lang="hu-HU"/>
          </a:p>
        </p:txBody>
      </p:sp>
    </p:spTree>
    <p:extLst>
      <p:ext uri="{BB962C8B-B14F-4D97-AF65-F5344CB8AC3E}">
        <p14:creationId xmlns:p14="http://schemas.microsoft.com/office/powerpoint/2010/main" val="2963612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Cím 1">
            <a:extLst>
              <a:ext uri="{FF2B5EF4-FFF2-40B4-BE49-F238E27FC236}">
                <a16:creationId xmlns:a16="http://schemas.microsoft.com/office/drawing/2014/main" id="{9F668031-BBD7-25F6-80EC-B516241CBD34}"/>
              </a:ext>
            </a:extLst>
          </p:cNvPr>
          <p:cNvSpPr>
            <a:spLocks noGrp="1"/>
          </p:cNvSpPr>
          <p:nvPr>
            <p:ph type="ctrTitle"/>
          </p:nvPr>
        </p:nvSpPr>
        <p:spPr>
          <a:xfrm>
            <a:off x="4038600" y="1939159"/>
            <a:ext cx="7644627" cy="2751086"/>
          </a:xfrm>
        </p:spPr>
        <p:txBody>
          <a:bodyPr>
            <a:normAutofit/>
          </a:bodyPr>
          <a:lstStyle/>
          <a:p>
            <a:pPr algn="r"/>
            <a:r>
              <a:rPr lang="hu-HU" dirty="0"/>
              <a:t>Ételek tálalása 3</a:t>
            </a:r>
            <a:endParaRPr lang="hu-HU"/>
          </a:p>
        </p:txBody>
      </p:sp>
      <p:sp>
        <p:nvSpPr>
          <p:cNvPr id="3" name="Alcím 2">
            <a:extLst>
              <a:ext uri="{FF2B5EF4-FFF2-40B4-BE49-F238E27FC236}">
                <a16:creationId xmlns:a16="http://schemas.microsoft.com/office/drawing/2014/main" id="{444CE859-050D-53A1-C603-2F940373B1C8}"/>
              </a:ext>
            </a:extLst>
          </p:cNvPr>
          <p:cNvSpPr>
            <a:spLocks noGrp="1"/>
          </p:cNvSpPr>
          <p:nvPr>
            <p:ph type="subTitle" idx="1"/>
          </p:nvPr>
        </p:nvSpPr>
        <p:spPr>
          <a:xfrm>
            <a:off x="4038600" y="4782320"/>
            <a:ext cx="7644627" cy="1329443"/>
          </a:xfrm>
        </p:spPr>
        <p:txBody>
          <a:bodyPr>
            <a:normAutofit/>
          </a:bodyPr>
          <a:lstStyle/>
          <a:p>
            <a:pPr algn="r"/>
            <a:r>
              <a:rPr lang="hu-HU" dirty="0"/>
              <a:t>Az étrend</a:t>
            </a:r>
            <a:endParaRPr lang="hu-HU"/>
          </a:p>
        </p:txBody>
      </p:sp>
    </p:spTree>
    <p:extLst>
      <p:ext uri="{BB962C8B-B14F-4D97-AF65-F5344CB8AC3E}">
        <p14:creationId xmlns:p14="http://schemas.microsoft.com/office/powerpoint/2010/main" val="1518402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558E751E-7D3A-762C-5AEF-9CAF1A8F92AF}"/>
              </a:ext>
            </a:extLst>
          </p:cNvPr>
          <p:cNvSpPr>
            <a:spLocks noGrp="1"/>
          </p:cNvSpPr>
          <p:nvPr>
            <p:ph type="title"/>
          </p:nvPr>
        </p:nvSpPr>
        <p:spPr>
          <a:xfrm>
            <a:off x="686834" y="591344"/>
            <a:ext cx="3200400" cy="5585619"/>
          </a:xfrm>
        </p:spPr>
        <p:txBody>
          <a:bodyPr>
            <a:normAutofit/>
          </a:bodyPr>
          <a:lstStyle/>
          <a:p>
            <a:r>
              <a:rPr lang="hu-HU">
                <a:solidFill>
                  <a:srgbClr val="FFFFFF"/>
                </a:solidFill>
              </a:rPr>
              <a:t>Az étrend, a menü fogalma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artalom helye 2">
            <a:extLst>
              <a:ext uri="{FF2B5EF4-FFF2-40B4-BE49-F238E27FC236}">
                <a16:creationId xmlns:a16="http://schemas.microsoft.com/office/drawing/2014/main" id="{6FFCD595-2DEB-0402-380E-5534CE587303}"/>
              </a:ext>
            </a:extLst>
          </p:cNvPr>
          <p:cNvSpPr>
            <a:spLocks noGrp="1"/>
          </p:cNvSpPr>
          <p:nvPr>
            <p:ph idx="1"/>
          </p:nvPr>
        </p:nvSpPr>
        <p:spPr>
          <a:xfrm>
            <a:off x="4447308" y="591344"/>
            <a:ext cx="6906491" cy="5585619"/>
          </a:xfrm>
        </p:spPr>
        <p:txBody>
          <a:bodyPr anchor="ctr">
            <a:normAutofit/>
          </a:bodyPr>
          <a:lstStyle/>
          <a:p>
            <a:pPr marL="0" indent="0">
              <a:buNone/>
            </a:pPr>
            <a:r>
              <a:rPr lang="hu-HU" dirty="0"/>
              <a:t>Az étrendet a köznyelvben gyakran menünek nevezzük.</a:t>
            </a:r>
          </a:p>
          <a:p>
            <a:pPr marL="0" indent="0">
              <a:buNone/>
            </a:pPr>
            <a:r>
              <a:rPr lang="hu-HU" dirty="0"/>
              <a:t>Az étrend célja, hogy a vendégek az üzlet által előre összeállított és meghatározott – általában kedvezményes áron – komplett ételsort fogyaszthassanak. </a:t>
            </a:r>
          </a:p>
        </p:txBody>
      </p:sp>
    </p:spTree>
    <p:extLst>
      <p:ext uri="{BB962C8B-B14F-4D97-AF65-F5344CB8AC3E}">
        <p14:creationId xmlns:p14="http://schemas.microsoft.com/office/powerpoint/2010/main" val="2169445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Cím 1">
            <a:extLst>
              <a:ext uri="{FF2B5EF4-FFF2-40B4-BE49-F238E27FC236}">
                <a16:creationId xmlns:a16="http://schemas.microsoft.com/office/drawing/2014/main" id="{2985164D-6921-EF56-65F5-12C4C470E79A}"/>
              </a:ext>
            </a:extLst>
          </p:cNvPr>
          <p:cNvSpPr>
            <a:spLocks noGrp="1"/>
          </p:cNvSpPr>
          <p:nvPr>
            <p:ph type="title"/>
          </p:nvPr>
        </p:nvSpPr>
        <p:spPr>
          <a:xfrm>
            <a:off x="838200" y="365125"/>
            <a:ext cx="10515600" cy="1325563"/>
          </a:xfrm>
        </p:spPr>
        <p:txBody>
          <a:bodyPr>
            <a:normAutofit/>
          </a:bodyPr>
          <a:lstStyle/>
          <a:p>
            <a:r>
              <a:rPr lang="hu-HU" dirty="0"/>
              <a:t>Az étrend, a menü fogalma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artalom helye 2">
            <a:extLst>
              <a:ext uri="{FF2B5EF4-FFF2-40B4-BE49-F238E27FC236}">
                <a16:creationId xmlns:a16="http://schemas.microsoft.com/office/drawing/2014/main" id="{CDD89FD9-35BC-13CE-D128-2DF32B34957B}"/>
              </a:ext>
            </a:extLst>
          </p:cNvPr>
          <p:cNvSpPr>
            <a:spLocks noGrp="1"/>
          </p:cNvSpPr>
          <p:nvPr>
            <p:ph idx="1"/>
          </p:nvPr>
        </p:nvSpPr>
        <p:spPr>
          <a:xfrm>
            <a:off x="838200" y="1825625"/>
            <a:ext cx="10515600" cy="4351338"/>
          </a:xfrm>
        </p:spPr>
        <p:txBody>
          <a:bodyPr>
            <a:normAutofit/>
          </a:bodyPr>
          <a:lstStyle/>
          <a:p>
            <a:pPr marL="0" marR="0" lvl="0" indent="0" defTabSz="914400" rtl="0" eaLnBrk="1" fontAlgn="auto" latinLnBrk="0" hangingPunct="1">
              <a:spcBef>
                <a:spcPts val="1000"/>
              </a:spcBef>
              <a:spcAft>
                <a:spcPts val="0"/>
              </a:spcAft>
              <a:buClrTx/>
              <a:buSzTx/>
              <a:buFont typeface="Arial" panose="020B0604020202020204" pitchFamily="34" charset="0"/>
              <a:buNone/>
              <a:tabLst/>
              <a:defRPr/>
            </a:pPr>
            <a:r>
              <a:rPr kumimoji="0" lang="hu-HU" sz="2200" b="0" i="0" u="none" strike="noStrike" kern="1200" cap="none" spc="0" normalizeH="0" baseline="0" noProof="0">
                <a:ln>
                  <a:noFill/>
                </a:ln>
                <a:effectLst/>
                <a:uLnTx/>
                <a:uFillTx/>
                <a:latin typeface="Calibri" panose="020F0502020204030204"/>
                <a:ea typeface="+mn-ea"/>
                <a:cs typeface="+mn-cs"/>
              </a:rPr>
              <a:t>A menü gazdálkodási, szervezési és egyéb előnyei a vendéglátó üzlet oldaláról a következők: </a:t>
            </a:r>
          </a:p>
          <a:p>
            <a:pPr marL="0" marR="0" lvl="0" indent="0" defTabSz="914400" rtl="0" eaLnBrk="1" fontAlgn="auto" latinLnBrk="0" hangingPunct="1">
              <a:spcBef>
                <a:spcPts val="1000"/>
              </a:spcBef>
              <a:spcAft>
                <a:spcPts val="0"/>
              </a:spcAft>
              <a:buClrTx/>
              <a:buSzTx/>
              <a:buNone/>
              <a:tabLst/>
              <a:defRPr/>
            </a:pPr>
            <a:r>
              <a:rPr kumimoji="0" lang="hu-HU" sz="2200" b="0" i="0" u="none" strike="noStrike" kern="1200" cap="none" spc="0" normalizeH="0" baseline="0" noProof="0">
                <a:ln>
                  <a:noFill/>
                </a:ln>
                <a:effectLst/>
                <a:uLnTx/>
                <a:uFillTx/>
                <a:latin typeface="Calibri" panose="020F0502020204030204"/>
                <a:ea typeface="+mn-ea"/>
                <a:cs typeface="+mn-cs"/>
              </a:rPr>
              <a:t>	• segíti a racionális (ésszerű) konyhai gazdálkodást, </a:t>
            </a:r>
          </a:p>
          <a:p>
            <a:pPr marL="0" marR="0" lvl="0" indent="0" defTabSz="914400" rtl="0" eaLnBrk="1" fontAlgn="auto" latinLnBrk="0" hangingPunct="1">
              <a:spcBef>
                <a:spcPts val="1000"/>
              </a:spcBef>
              <a:spcAft>
                <a:spcPts val="0"/>
              </a:spcAft>
              <a:buClrTx/>
              <a:buSzTx/>
              <a:buNone/>
              <a:tabLst/>
              <a:defRPr/>
            </a:pPr>
            <a:r>
              <a:rPr kumimoji="0" lang="hu-HU" sz="2200" b="0" i="0" u="none" strike="noStrike" kern="1200" cap="none" spc="0" normalizeH="0" baseline="0" noProof="0">
                <a:ln>
                  <a:noFill/>
                </a:ln>
                <a:effectLst/>
                <a:uLnTx/>
                <a:uFillTx/>
                <a:latin typeface="Calibri" panose="020F0502020204030204"/>
                <a:ea typeface="+mn-ea"/>
                <a:cs typeface="+mn-cs"/>
              </a:rPr>
              <a:t>	• biztosítja a kereslethez rugalmasan alkalmazkodó árszínvonal kialakítását, </a:t>
            </a:r>
          </a:p>
          <a:p>
            <a:pPr marL="0" marR="0" lvl="0" indent="0" defTabSz="914400" rtl="0" eaLnBrk="1" fontAlgn="auto" latinLnBrk="0" hangingPunct="1">
              <a:spcBef>
                <a:spcPts val="1000"/>
              </a:spcBef>
              <a:spcAft>
                <a:spcPts val="0"/>
              </a:spcAft>
              <a:buClrTx/>
              <a:buSzTx/>
              <a:buNone/>
              <a:tabLst/>
              <a:defRPr/>
            </a:pPr>
            <a:r>
              <a:rPr kumimoji="0" lang="hu-HU" sz="2200" b="0" i="0" u="none" strike="noStrike" kern="1200" cap="none" spc="0" normalizeH="0" baseline="0" noProof="0">
                <a:ln>
                  <a:noFill/>
                </a:ln>
                <a:effectLst/>
                <a:uLnTx/>
                <a:uFillTx/>
                <a:latin typeface="Calibri" panose="020F0502020204030204"/>
                <a:ea typeface="+mn-ea"/>
                <a:cs typeface="+mn-cs"/>
              </a:rPr>
              <a:t>	• előre ismert az ételek összetétele és adagszáma, ami a beszerzés, előkészítés, 		   termelés és értékesítés programozását is </a:t>
            </a:r>
            <a:r>
              <a:rPr kumimoji="0" lang="hu-HU" sz="2200" b="0" i="0" u="none" strike="noStrike" kern="1200" cap="none" spc="0" normalizeH="0" baseline="0" noProof="0" err="1">
                <a:ln>
                  <a:noFill/>
                </a:ln>
                <a:effectLst/>
                <a:uLnTx/>
                <a:uFillTx/>
                <a:latin typeface="Calibri" panose="020F0502020204030204"/>
                <a:ea typeface="+mn-ea"/>
                <a:cs typeface="+mn-cs"/>
              </a:rPr>
              <a:t>lehetıvé</a:t>
            </a:r>
            <a:r>
              <a:rPr kumimoji="0" lang="hu-HU" sz="2200" b="0" i="0" u="none" strike="noStrike" kern="1200" cap="none" spc="0" normalizeH="0" baseline="0" noProof="0">
                <a:ln>
                  <a:noFill/>
                </a:ln>
                <a:effectLst/>
                <a:uLnTx/>
                <a:uFillTx/>
                <a:latin typeface="Calibri" panose="020F0502020204030204"/>
                <a:ea typeface="+mn-ea"/>
                <a:cs typeface="+mn-cs"/>
              </a:rPr>
              <a:t> teszi, </a:t>
            </a:r>
          </a:p>
          <a:p>
            <a:pPr marL="0" marR="0" lvl="0" indent="0" defTabSz="914400" rtl="0" eaLnBrk="1" fontAlgn="auto" latinLnBrk="0" hangingPunct="1">
              <a:spcBef>
                <a:spcPts val="1000"/>
              </a:spcBef>
              <a:spcAft>
                <a:spcPts val="0"/>
              </a:spcAft>
              <a:buClrTx/>
              <a:buSzTx/>
              <a:buNone/>
              <a:tabLst/>
              <a:defRPr/>
            </a:pPr>
            <a:r>
              <a:rPr kumimoji="0" lang="hu-HU" sz="2200" b="0" i="0" u="none" strike="noStrike" kern="1200" cap="none" spc="0" normalizeH="0" baseline="0" noProof="0">
                <a:ln>
                  <a:noFill/>
                </a:ln>
                <a:effectLst/>
                <a:uLnTx/>
                <a:uFillTx/>
                <a:latin typeface="Calibri" panose="020F0502020204030204"/>
                <a:ea typeface="+mn-ea"/>
                <a:cs typeface="+mn-cs"/>
              </a:rPr>
              <a:t>	• előre összeállítható, </a:t>
            </a:r>
          </a:p>
          <a:p>
            <a:pPr marL="0" marR="0" lvl="0" indent="0" defTabSz="914400" rtl="0" eaLnBrk="1" fontAlgn="auto" latinLnBrk="0" hangingPunct="1">
              <a:spcBef>
                <a:spcPts val="1000"/>
              </a:spcBef>
              <a:spcAft>
                <a:spcPts val="0"/>
              </a:spcAft>
              <a:buClrTx/>
              <a:buSzTx/>
              <a:buNone/>
              <a:tabLst/>
              <a:defRPr/>
            </a:pPr>
            <a:r>
              <a:rPr kumimoji="0" lang="hu-HU" sz="2200" b="0" i="0" u="none" strike="noStrike" kern="1200" cap="none" spc="0" normalizeH="0" baseline="0" noProof="0">
                <a:ln>
                  <a:noFill/>
                </a:ln>
                <a:effectLst/>
                <a:uLnTx/>
                <a:uFillTx/>
                <a:latin typeface="Calibri" panose="020F0502020204030204"/>
                <a:ea typeface="+mn-ea"/>
                <a:cs typeface="+mn-cs"/>
              </a:rPr>
              <a:t>	• tervezhetőbbé és szervezhetőbbé teszi a konyha és étterem munkáját, </a:t>
            </a:r>
          </a:p>
          <a:p>
            <a:pPr marL="0" marR="0" lvl="0" indent="0" defTabSz="914400" rtl="0" eaLnBrk="1" fontAlgn="auto" latinLnBrk="0" hangingPunct="1">
              <a:spcBef>
                <a:spcPts val="1000"/>
              </a:spcBef>
              <a:spcAft>
                <a:spcPts val="0"/>
              </a:spcAft>
              <a:buClrTx/>
              <a:buSzTx/>
              <a:buNone/>
              <a:tabLst/>
              <a:defRPr/>
            </a:pPr>
            <a:r>
              <a:rPr kumimoji="0" lang="hu-HU" sz="2200" b="0" i="0" u="none" strike="noStrike" kern="1200" cap="none" spc="0" normalizeH="0" baseline="0" noProof="0">
                <a:ln>
                  <a:noFill/>
                </a:ln>
                <a:effectLst/>
                <a:uLnTx/>
                <a:uFillTx/>
                <a:latin typeface="Calibri" panose="020F0502020204030204"/>
                <a:ea typeface="+mn-ea"/>
                <a:cs typeface="+mn-cs"/>
              </a:rPr>
              <a:t>	• a menü összeállításában érvényesíthetők a táplálkozástudományi szempontok, </a:t>
            </a:r>
          </a:p>
          <a:p>
            <a:pPr marL="0" marR="0" lvl="0" indent="0" defTabSz="914400" rtl="0" eaLnBrk="1" fontAlgn="auto" latinLnBrk="0" hangingPunct="1">
              <a:spcBef>
                <a:spcPts val="1000"/>
              </a:spcBef>
              <a:spcAft>
                <a:spcPts val="0"/>
              </a:spcAft>
              <a:buClrTx/>
              <a:buSzTx/>
              <a:buNone/>
              <a:tabLst/>
              <a:defRPr/>
            </a:pPr>
            <a:r>
              <a:rPr kumimoji="0" lang="hu-HU" sz="2200" b="0" i="0" u="none" strike="noStrike" kern="1200" cap="none" spc="0" normalizeH="0" baseline="0" noProof="0">
                <a:ln>
                  <a:noFill/>
                </a:ln>
                <a:effectLst/>
                <a:uLnTx/>
                <a:uFillTx/>
                <a:latin typeface="Calibri" panose="020F0502020204030204"/>
                <a:ea typeface="+mn-ea"/>
                <a:cs typeface="+mn-cs"/>
              </a:rPr>
              <a:t>	• megkönnyítheti az új készítmények bevezetését.</a:t>
            </a:r>
          </a:p>
          <a:p>
            <a:endParaRPr lang="hu-HU" sz="2200"/>
          </a:p>
        </p:txBody>
      </p:sp>
    </p:spTree>
    <p:extLst>
      <p:ext uri="{BB962C8B-B14F-4D97-AF65-F5344CB8AC3E}">
        <p14:creationId xmlns:p14="http://schemas.microsoft.com/office/powerpoint/2010/main" val="1458408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B31EF8F-3D17-7CB1-8FCA-8DBD3261F89F}"/>
              </a:ext>
            </a:extLst>
          </p:cNvPr>
          <p:cNvPicPr>
            <a:picLocks noChangeAspect="1"/>
          </p:cNvPicPr>
          <p:nvPr/>
        </p:nvPicPr>
        <p:blipFill rotWithShape="1">
          <a:blip r:embed="rId2">
            <a:duotone>
              <a:schemeClr val="bg2">
                <a:shade val="45000"/>
                <a:satMod val="135000"/>
              </a:schemeClr>
              <a:prstClr val="white"/>
            </a:duotone>
          </a:blip>
          <a:srcRect b="15730"/>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F366B4FC-B918-B2BA-2428-C7A12F9A4F55}"/>
              </a:ext>
            </a:extLst>
          </p:cNvPr>
          <p:cNvSpPr>
            <a:spLocks noGrp="1"/>
          </p:cNvSpPr>
          <p:nvPr>
            <p:ph type="title"/>
          </p:nvPr>
        </p:nvSpPr>
        <p:spPr>
          <a:xfrm>
            <a:off x="838200" y="365125"/>
            <a:ext cx="10515600" cy="1325563"/>
          </a:xfrm>
        </p:spPr>
        <p:txBody>
          <a:bodyPr>
            <a:normAutofit/>
          </a:bodyPr>
          <a:lstStyle/>
          <a:p>
            <a:r>
              <a:rPr lang="hu-HU" dirty="0"/>
              <a:t>Étrendfajták a kereskedelmi vendéglátásban</a:t>
            </a:r>
          </a:p>
        </p:txBody>
      </p:sp>
      <p:graphicFrame>
        <p:nvGraphicFramePr>
          <p:cNvPr id="5" name="Tartalom helye 2">
            <a:extLst>
              <a:ext uri="{FF2B5EF4-FFF2-40B4-BE49-F238E27FC236}">
                <a16:creationId xmlns:a16="http://schemas.microsoft.com/office/drawing/2014/main" id="{248BCE3F-3AE8-C527-3CED-E9A69865EBFC}"/>
              </a:ext>
            </a:extLst>
          </p:cNvPr>
          <p:cNvGraphicFramePr>
            <a:graphicFrameLocks noGrp="1"/>
          </p:cNvGraphicFramePr>
          <p:nvPr>
            <p:ph idx="1"/>
            <p:extLst>
              <p:ext uri="{D42A27DB-BD31-4B8C-83A1-F6EECF244321}">
                <p14:modId xmlns:p14="http://schemas.microsoft.com/office/powerpoint/2010/main" val="109503731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06355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B8AB0627-4846-6EC5-F5EB-D05C49BCA3B6}"/>
              </a:ext>
            </a:extLst>
          </p:cNvPr>
          <p:cNvSpPr>
            <a:spLocks noGrp="1"/>
          </p:cNvSpPr>
          <p:nvPr>
            <p:ph type="title"/>
          </p:nvPr>
        </p:nvSpPr>
        <p:spPr>
          <a:xfrm>
            <a:off x="1171074" y="1396686"/>
            <a:ext cx="3240506" cy="4064628"/>
          </a:xfrm>
        </p:spPr>
        <p:txBody>
          <a:bodyPr>
            <a:normAutofit/>
          </a:bodyPr>
          <a:lstStyle/>
          <a:p>
            <a:r>
              <a:rPr lang="hu-HU">
                <a:solidFill>
                  <a:srgbClr val="FFFFFF"/>
                </a:solidFill>
              </a:rPr>
              <a:t>Napi üzleti menü</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artalom helye 2">
            <a:extLst>
              <a:ext uri="{FF2B5EF4-FFF2-40B4-BE49-F238E27FC236}">
                <a16:creationId xmlns:a16="http://schemas.microsoft.com/office/drawing/2014/main" id="{D595E25F-87AD-B686-8740-A4A3264E63BB}"/>
              </a:ext>
            </a:extLst>
          </p:cNvPr>
          <p:cNvSpPr>
            <a:spLocks noGrp="1"/>
          </p:cNvSpPr>
          <p:nvPr>
            <p:ph idx="1"/>
          </p:nvPr>
        </p:nvSpPr>
        <p:spPr>
          <a:xfrm>
            <a:off x="5370153" y="1526033"/>
            <a:ext cx="5536397" cy="3935281"/>
          </a:xfrm>
        </p:spPr>
        <p:txBody>
          <a:bodyPr>
            <a:normAutofit/>
          </a:bodyPr>
          <a:lstStyle/>
          <a:p>
            <a:pPr marL="0" indent="0">
              <a:buNone/>
            </a:pPr>
            <a:r>
              <a:rPr lang="hu-HU" sz="2400"/>
              <a:t>A főétkezési időszak jobb kihasználása és a forgalom növelése érdekében a melegkonyhás vendéglátó üzletek étlapjaikon napi menüt vagy menüket kínálnak. </a:t>
            </a:r>
          </a:p>
          <a:p>
            <a:pPr marL="0" indent="0">
              <a:buNone/>
            </a:pPr>
            <a:r>
              <a:rPr lang="hu-HU" sz="2400"/>
              <a:t>A melegkonyhás vendéglátó üzletek napi menüjének jellemzői: </a:t>
            </a:r>
          </a:p>
          <a:p>
            <a:pPr marL="0" indent="0">
              <a:buNone/>
            </a:pPr>
            <a:r>
              <a:rPr lang="hu-HU" sz="2400"/>
              <a:t>	• közismert ételekből áll, </a:t>
            </a:r>
          </a:p>
          <a:p>
            <a:pPr marL="0" indent="0">
              <a:buNone/>
            </a:pPr>
            <a:r>
              <a:rPr lang="hu-HU" sz="2400"/>
              <a:t>	• előre összeállított, </a:t>
            </a:r>
          </a:p>
          <a:p>
            <a:pPr marL="0" indent="0">
              <a:buNone/>
            </a:pPr>
            <a:r>
              <a:rPr lang="hu-HU" sz="2400"/>
              <a:t>	• általában 3 fogásos ételsor.</a:t>
            </a:r>
          </a:p>
        </p:txBody>
      </p:sp>
    </p:spTree>
    <p:extLst>
      <p:ext uri="{BB962C8B-B14F-4D97-AF65-F5344CB8AC3E}">
        <p14:creationId xmlns:p14="http://schemas.microsoft.com/office/powerpoint/2010/main" val="3409194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Cím 1">
            <a:extLst>
              <a:ext uri="{FF2B5EF4-FFF2-40B4-BE49-F238E27FC236}">
                <a16:creationId xmlns:a16="http://schemas.microsoft.com/office/drawing/2014/main" id="{4C1C9A97-26E0-E68B-0E49-F613961E656C}"/>
              </a:ext>
            </a:extLst>
          </p:cNvPr>
          <p:cNvSpPr>
            <a:spLocks noGrp="1"/>
          </p:cNvSpPr>
          <p:nvPr>
            <p:ph type="title"/>
          </p:nvPr>
        </p:nvSpPr>
        <p:spPr>
          <a:xfrm>
            <a:off x="838200" y="365125"/>
            <a:ext cx="10515600" cy="1325563"/>
          </a:xfrm>
        </p:spPr>
        <p:txBody>
          <a:bodyPr>
            <a:normAutofit/>
          </a:bodyPr>
          <a:lstStyle/>
          <a:p>
            <a:r>
              <a:rPr lang="hu-HU" dirty="0"/>
              <a:t>Előfizetéses menü</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artalom helye 2">
            <a:extLst>
              <a:ext uri="{FF2B5EF4-FFF2-40B4-BE49-F238E27FC236}">
                <a16:creationId xmlns:a16="http://schemas.microsoft.com/office/drawing/2014/main" id="{4C88E9DD-D40D-E3BE-4780-52D9D699D3B8}"/>
              </a:ext>
            </a:extLst>
          </p:cNvPr>
          <p:cNvSpPr>
            <a:spLocks noGrp="1"/>
          </p:cNvSpPr>
          <p:nvPr>
            <p:ph idx="1"/>
          </p:nvPr>
        </p:nvSpPr>
        <p:spPr>
          <a:xfrm>
            <a:off x="838200" y="1825625"/>
            <a:ext cx="10515600" cy="4351338"/>
          </a:xfrm>
        </p:spPr>
        <p:txBody>
          <a:bodyPr>
            <a:normAutofit/>
          </a:bodyPr>
          <a:lstStyle/>
          <a:p>
            <a:r>
              <a:rPr lang="hu-HU" dirty="0"/>
              <a:t>Előfizetéses menünek nevezzük a melegkonyhás üzletek kínálatát, melyet a következők jellemeznek: </a:t>
            </a:r>
          </a:p>
          <a:p>
            <a:pPr marL="0" indent="0">
              <a:buNone/>
            </a:pPr>
            <a:r>
              <a:rPr lang="hu-HU" dirty="0"/>
              <a:t>	• egyszerűbb ételek, </a:t>
            </a:r>
          </a:p>
          <a:p>
            <a:pPr marL="0" indent="0">
              <a:buNone/>
            </a:pPr>
            <a:r>
              <a:rPr lang="hu-HU" dirty="0"/>
              <a:t>	• egy vagy több hétre előre összeállított, </a:t>
            </a:r>
          </a:p>
          <a:p>
            <a:pPr marL="0" indent="0">
              <a:buNone/>
            </a:pPr>
            <a:r>
              <a:rPr lang="hu-HU" dirty="0"/>
              <a:t>	• általában 2-3 </a:t>
            </a:r>
            <a:r>
              <a:rPr lang="hu-HU" dirty="0" err="1"/>
              <a:t>fogásos</a:t>
            </a:r>
            <a:r>
              <a:rPr lang="hu-HU" dirty="0"/>
              <a:t>, </a:t>
            </a:r>
          </a:p>
          <a:p>
            <a:pPr marL="0" indent="0">
              <a:buNone/>
            </a:pPr>
            <a:r>
              <a:rPr lang="hu-HU" dirty="0"/>
              <a:t>	• naponta változó ételsorkínálat, </a:t>
            </a:r>
          </a:p>
          <a:p>
            <a:pPr marL="0" indent="0">
              <a:buNone/>
            </a:pPr>
            <a:r>
              <a:rPr lang="hu-HU" dirty="0"/>
              <a:t>	• árát a vendégek egy meghatározott idővel előbb befizetik. </a:t>
            </a:r>
          </a:p>
        </p:txBody>
      </p:sp>
    </p:spTree>
    <p:extLst>
      <p:ext uri="{BB962C8B-B14F-4D97-AF65-F5344CB8AC3E}">
        <p14:creationId xmlns:p14="http://schemas.microsoft.com/office/powerpoint/2010/main" val="1380421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47385025-7855-51AF-949F-6FAAB067C838}"/>
              </a:ext>
            </a:extLst>
          </p:cNvPr>
          <p:cNvSpPr>
            <a:spLocks noGrp="1"/>
          </p:cNvSpPr>
          <p:nvPr>
            <p:ph type="title"/>
          </p:nvPr>
        </p:nvSpPr>
        <p:spPr>
          <a:xfrm>
            <a:off x="838200" y="365125"/>
            <a:ext cx="10515600" cy="1325563"/>
          </a:xfrm>
        </p:spPr>
        <p:txBody>
          <a:bodyPr>
            <a:normAutofit/>
          </a:bodyPr>
          <a:lstStyle/>
          <a:p>
            <a:r>
              <a:rPr lang="hu-HU" sz="5400"/>
              <a:t>Előfizetéses menü</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artalom helye 2">
            <a:extLst>
              <a:ext uri="{FF2B5EF4-FFF2-40B4-BE49-F238E27FC236}">
                <a16:creationId xmlns:a16="http://schemas.microsoft.com/office/drawing/2014/main" id="{5E0DEA6E-8B64-3B5E-9B91-B48FDE8C10D4}"/>
              </a:ext>
            </a:extLst>
          </p:cNvPr>
          <p:cNvSpPr>
            <a:spLocks noGrp="1"/>
          </p:cNvSpPr>
          <p:nvPr>
            <p:ph idx="1"/>
          </p:nvPr>
        </p:nvSpPr>
        <p:spPr>
          <a:xfrm>
            <a:off x="838200" y="1929384"/>
            <a:ext cx="10515600" cy="4251960"/>
          </a:xfrm>
        </p:spPr>
        <p:txBody>
          <a:bodyPr>
            <a:normAutofit/>
          </a:bodyPr>
          <a:lstStyle/>
          <a:p>
            <a:r>
              <a:rPr lang="hu-HU" sz="2200"/>
              <a:t>Az előfizetéses menük szerényebb áraikkal sokak számára a rendszeres, egyszeri napi meleg étel elfogyasztásának lehetőségét biztosítják. </a:t>
            </a:r>
          </a:p>
          <a:p>
            <a:r>
              <a:rPr lang="hu-HU" sz="2200"/>
              <a:t>Ezt a kedvezményes étkezést azok vehetik igénybe, akik egy hétre – általában 4-5 napra – előre befizetik étkezésük ellenértékét. </a:t>
            </a:r>
          </a:p>
          <a:p>
            <a:r>
              <a:rPr lang="hu-HU" sz="2200"/>
              <a:t>A munkahelyi étkeztetés mellett a kereskedelmi vendéglátás sok üzletében alkalmazzák ezt a menüformát. </a:t>
            </a:r>
          </a:p>
          <a:p>
            <a:r>
              <a:rPr lang="hu-HU" sz="2200"/>
              <a:t>Az előfizetéses étkezés előnye, hogy egy hétre előre ismert az igénybevevők száma. A konyhafőnök ennek megfelelően napokra előre meg tudja tervezni a menüket, s ennek alapján gondoskodni tud az ételek elkészítéséhez szükséges nyersanyagok időben történő beszerzéséről. </a:t>
            </a:r>
          </a:p>
          <a:p>
            <a:r>
              <a:rPr lang="hu-HU" sz="2200"/>
              <a:t>Az üzlet ebben az értékesítési formában szinte kockázat nélkül értékesít.</a:t>
            </a:r>
          </a:p>
        </p:txBody>
      </p:sp>
      <mc:AlternateContent xmlns:mc="http://schemas.openxmlformats.org/markup-compatibility/2006" xmlns:pslz="http://schemas.microsoft.com/office/powerpoint/2016/slidezoom">
        <mc:Choice Requires="pslz">
          <p:graphicFrame>
            <p:nvGraphicFramePr>
              <p:cNvPr id="5" name="Dia nagyítása 4">
                <a:extLst>
                  <a:ext uri="{FF2B5EF4-FFF2-40B4-BE49-F238E27FC236}">
                    <a16:creationId xmlns:a16="http://schemas.microsoft.com/office/drawing/2014/main" id="{B4E7615C-4358-906F-533F-13451D0A7A40}"/>
                  </a:ext>
                </a:extLst>
              </p:cNvPr>
              <p:cNvGraphicFramePr>
                <a:graphicFrameLocks noChangeAspect="1"/>
              </p:cNvGraphicFramePr>
              <p:nvPr>
                <p:extLst>
                  <p:ext uri="{D42A27DB-BD31-4B8C-83A1-F6EECF244321}">
                    <p14:modId xmlns:p14="http://schemas.microsoft.com/office/powerpoint/2010/main" val="124236639"/>
                  </p:ext>
                </p:extLst>
              </p:nvPr>
            </p:nvGraphicFramePr>
            <p:xfrm>
              <a:off x="-1391920" y="5299710"/>
              <a:ext cx="3048000" cy="1714500"/>
            </p:xfrm>
            <a:graphic>
              <a:graphicData uri="http://schemas.microsoft.com/office/powerpoint/2016/slidezoom">
                <pslz:sldZm>
                  <pslz:sldZmObj sldId="262" cId="2620745749">
                    <pslz:zmPr id="{834D86A2-B15F-45D0-AFCE-80F14945E20F}" returnToParent="0" transitionDur="1000">
                      <p166:blipFill xmlns:p166="http://schemas.microsoft.com/office/powerpoint/2016/6/main">
                        <a:blip r:embed="rId2"/>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5" name="Dia nagyítása 4">
                <a:hlinkClick r:id="rId3" action="ppaction://hlinksldjump"/>
                <a:extLst>
                  <a:ext uri="{FF2B5EF4-FFF2-40B4-BE49-F238E27FC236}">
                    <a16:creationId xmlns:a16="http://schemas.microsoft.com/office/drawing/2014/main" id="{B4E7615C-4358-906F-533F-13451D0A7A40}"/>
                  </a:ext>
                </a:extLst>
              </p:cNvPr>
              <p:cNvPicPr>
                <a:picLocks noGrp="1" noRot="1" noChangeAspect="1" noMove="1" noResize="1" noEditPoints="1" noAdjustHandles="1" noChangeArrowheads="1" noChangeShapeType="1"/>
              </p:cNvPicPr>
              <p:nvPr/>
            </p:nvPicPr>
            <p:blipFill>
              <a:blip r:embed="rId4"/>
              <a:stretch>
                <a:fillRect/>
              </a:stretch>
            </p:blipFill>
            <p:spPr>
              <a:xfrm>
                <a:off x="-1391920" y="5299710"/>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2620745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AC509EEC-B76A-484A-06CA-AC9D5C7F8AA6}"/>
              </a:ext>
            </a:extLst>
          </p:cNvPr>
          <p:cNvSpPr>
            <a:spLocks noGrp="1"/>
          </p:cNvSpPr>
          <p:nvPr>
            <p:ph type="title"/>
          </p:nvPr>
        </p:nvSpPr>
        <p:spPr>
          <a:xfrm>
            <a:off x="956826" y="1112969"/>
            <a:ext cx="3937298" cy="4166010"/>
          </a:xfrm>
        </p:spPr>
        <p:txBody>
          <a:bodyPr>
            <a:normAutofit/>
          </a:bodyPr>
          <a:lstStyle/>
          <a:p>
            <a:r>
              <a:rPr lang="hu-HU">
                <a:solidFill>
                  <a:srgbClr val="FFFFFF"/>
                </a:solidFill>
              </a:rPr>
              <a:t>Panziós menü</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artalom helye 2">
            <a:extLst>
              <a:ext uri="{FF2B5EF4-FFF2-40B4-BE49-F238E27FC236}">
                <a16:creationId xmlns:a16="http://schemas.microsoft.com/office/drawing/2014/main" id="{1F280C4A-D577-CFD4-E249-4D4BD6DD5DF6}"/>
              </a:ext>
            </a:extLst>
          </p:cNvPr>
          <p:cNvSpPr>
            <a:spLocks noGrp="1"/>
          </p:cNvSpPr>
          <p:nvPr>
            <p:ph idx="1"/>
          </p:nvPr>
        </p:nvSpPr>
        <p:spPr>
          <a:xfrm>
            <a:off x="6096000" y="820880"/>
            <a:ext cx="5257799" cy="4889350"/>
          </a:xfrm>
        </p:spPr>
        <p:txBody>
          <a:bodyPr anchor="t">
            <a:normAutofit/>
          </a:bodyPr>
          <a:lstStyle/>
          <a:p>
            <a:pPr marL="0" indent="0">
              <a:buNone/>
            </a:pPr>
            <a:r>
              <a:rPr lang="hu-HU" dirty="0"/>
              <a:t>A panziós vendégek azok a szállodai vendégek, akik napokon vagy heteken keresztül (pl. a gyógy-idegenforgalomban) a reggelin kívül egy vagy két meghatározott árú főétkezést is igénybe vesznek a szálloda/panzió éttermében.</a:t>
            </a: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271828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Cím 1">
            <a:extLst>
              <a:ext uri="{FF2B5EF4-FFF2-40B4-BE49-F238E27FC236}">
                <a16:creationId xmlns:a16="http://schemas.microsoft.com/office/drawing/2014/main" id="{8300F37A-6D62-50A8-8F51-71875D149A18}"/>
              </a:ext>
            </a:extLst>
          </p:cNvPr>
          <p:cNvSpPr>
            <a:spLocks noGrp="1"/>
          </p:cNvSpPr>
          <p:nvPr>
            <p:ph type="title"/>
          </p:nvPr>
        </p:nvSpPr>
        <p:spPr>
          <a:xfrm>
            <a:off x="838200" y="643467"/>
            <a:ext cx="2951205" cy="5571066"/>
          </a:xfrm>
        </p:spPr>
        <p:txBody>
          <a:bodyPr>
            <a:normAutofit/>
          </a:bodyPr>
          <a:lstStyle/>
          <a:p>
            <a:r>
              <a:rPr lang="hu-HU">
                <a:solidFill>
                  <a:srgbClr val="FFFFFF"/>
                </a:solidFill>
              </a:rPr>
              <a:t>Rendezvény menü</a:t>
            </a:r>
          </a:p>
        </p:txBody>
      </p:sp>
      <p:graphicFrame>
        <p:nvGraphicFramePr>
          <p:cNvPr id="5" name="Tartalom helye 2">
            <a:extLst>
              <a:ext uri="{FF2B5EF4-FFF2-40B4-BE49-F238E27FC236}">
                <a16:creationId xmlns:a16="http://schemas.microsoft.com/office/drawing/2014/main" id="{52BC73E7-161C-5717-9D0D-39D4A2B70740}"/>
              </a:ext>
            </a:extLst>
          </p:cNvPr>
          <p:cNvGraphicFramePr>
            <a:graphicFrameLocks noGrp="1"/>
          </p:cNvGraphicFramePr>
          <p:nvPr>
            <p:ph idx="1"/>
            <p:extLst>
              <p:ext uri="{D42A27DB-BD31-4B8C-83A1-F6EECF244321}">
                <p14:modId xmlns:p14="http://schemas.microsoft.com/office/powerpoint/2010/main" val="3883134256"/>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20685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Cím 1">
            <a:extLst>
              <a:ext uri="{FF2B5EF4-FFF2-40B4-BE49-F238E27FC236}">
                <a16:creationId xmlns:a16="http://schemas.microsoft.com/office/drawing/2014/main" id="{4E8116C0-E5C0-97FD-E278-DF9790F5F226}"/>
              </a:ext>
            </a:extLst>
          </p:cNvPr>
          <p:cNvSpPr>
            <a:spLocks noGrp="1"/>
          </p:cNvSpPr>
          <p:nvPr>
            <p:ph type="title"/>
          </p:nvPr>
        </p:nvSpPr>
        <p:spPr>
          <a:xfrm>
            <a:off x="838200" y="643467"/>
            <a:ext cx="2951205" cy="5571066"/>
          </a:xfrm>
        </p:spPr>
        <p:txBody>
          <a:bodyPr>
            <a:normAutofit/>
          </a:bodyPr>
          <a:lstStyle/>
          <a:p>
            <a:r>
              <a:rPr lang="hu-HU" sz="3100">
                <a:solidFill>
                  <a:srgbClr val="FFFFFF"/>
                </a:solidFill>
              </a:rPr>
              <a:t>Étrendek a közétkeztetésben</a:t>
            </a:r>
          </a:p>
        </p:txBody>
      </p:sp>
      <p:graphicFrame>
        <p:nvGraphicFramePr>
          <p:cNvPr id="5" name="Tartalom helye 2">
            <a:extLst>
              <a:ext uri="{FF2B5EF4-FFF2-40B4-BE49-F238E27FC236}">
                <a16:creationId xmlns:a16="http://schemas.microsoft.com/office/drawing/2014/main" id="{FE38BE77-B3F7-8D5F-9500-4E99980B0425}"/>
              </a:ext>
            </a:extLst>
          </p:cNvPr>
          <p:cNvGraphicFramePr>
            <a:graphicFrameLocks noGrp="1"/>
          </p:cNvGraphicFramePr>
          <p:nvPr>
            <p:ph idx="1"/>
            <p:extLst>
              <p:ext uri="{D42A27DB-BD31-4B8C-83A1-F6EECF244321}">
                <p14:modId xmlns:p14="http://schemas.microsoft.com/office/powerpoint/2010/main" val="2214462578"/>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5792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59D74660-AFF6-C65B-A7BB-8D742DBF926D}"/>
              </a:ext>
            </a:extLst>
          </p:cNvPr>
          <p:cNvSpPr>
            <a:spLocks noGrp="1"/>
          </p:cNvSpPr>
          <p:nvPr>
            <p:ph type="title"/>
          </p:nvPr>
        </p:nvSpPr>
        <p:spPr>
          <a:xfrm>
            <a:off x="841248" y="548640"/>
            <a:ext cx="3600860" cy="5431536"/>
          </a:xfrm>
        </p:spPr>
        <p:txBody>
          <a:bodyPr>
            <a:normAutofit/>
          </a:bodyPr>
          <a:lstStyle/>
          <a:p>
            <a:r>
              <a:rPr lang="hu-HU" sz="5400"/>
              <a:t>Tápanyag ellátás</a:t>
            </a:r>
          </a:p>
        </p:txBody>
      </p:sp>
      <p:sp>
        <p:nvSpPr>
          <p:cNvPr id="17"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artalom helye 2">
            <a:extLst>
              <a:ext uri="{FF2B5EF4-FFF2-40B4-BE49-F238E27FC236}">
                <a16:creationId xmlns:a16="http://schemas.microsoft.com/office/drawing/2014/main" id="{2CCC4871-47B5-9467-3E76-82F7299A2993}"/>
              </a:ext>
            </a:extLst>
          </p:cNvPr>
          <p:cNvSpPr>
            <a:spLocks noGrp="1"/>
          </p:cNvSpPr>
          <p:nvPr>
            <p:ph idx="1"/>
          </p:nvPr>
        </p:nvSpPr>
        <p:spPr>
          <a:xfrm>
            <a:off x="5126418" y="552091"/>
            <a:ext cx="6224335" cy="5431536"/>
          </a:xfrm>
        </p:spPr>
        <p:txBody>
          <a:bodyPr anchor="ctr">
            <a:normAutofit/>
          </a:bodyPr>
          <a:lstStyle/>
          <a:p>
            <a:r>
              <a:rPr lang="hu-HU" sz="1900"/>
              <a:t>Ötszöri étkezés biztosítása esetén a napi összes energia megoszlása: </a:t>
            </a:r>
          </a:p>
          <a:p>
            <a:pPr lvl="1"/>
            <a:r>
              <a:rPr lang="hu-HU" sz="1900"/>
              <a:t>reggeli: 20-25%  </a:t>
            </a:r>
          </a:p>
          <a:p>
            <a:pPr lvl="1"/>
            <a:r>
              <a:rPr lang="hu-HU" sz="1900"/>
              <a:t>tízórai: 5-10%  </a:t>
            </a:r>
          </a:p>
          <a:p>
            <a:pPr lvl="1"/>
            <a:r>
              <a:rPr lang="hu-HU" sz="1900"/>
              <a:t>ebéd: 35-40% </a:t>
            </a:r>
          </a:p>
          <a:p>
            <a:pPr lvl="1"/>
            <a:r>
              <a:rPr lang="hu-HU" sz="1900"/>
              <a:t>uzsonna: 5-10% </a:t>
            </a:r>
          </a:p>
          <a:p>
            <a:pPr lvl="1"/>
            <a:r>
              <a:rPr lang="hu-HU" sz="1900"/>
              <a:t>vacsora: 20-25%. </a:t>
            </a:r>
          </a:p>
          <a:p>
            <a:r>
              <a:rPr lang="hu-HU" sz="1900"/>
              <a:t>Kórházi, szanatóriumi, bentlakásos kollégiumi, honvédségi, büntetés-végrehajtási ellátás esetén, ahol az élelmezettek huzamosabb ideig részesülnek folyamatos ellátásban, a tápanyagszükségletet 100 százalékban kell biztosítani. </a:t>
            </a:r>
          </a:p>
          <a:p>
            <a:r>
              <a:rPr lang="hu-HU" sz="1900"/>
              <a:t>Bölcsődék, óvodák esetében, ahol a kisgyermekek tízórait, ebédet, uzsonnát kapnak, a tápanyagszükségletük 65 százalékát fedezzük. </a:t>
            </a:r>
          </a:p>
          <a:p>
            <a:r>
              <a:rPr lang="hu-HU" sz="1900"/>
              <a:t>Csak ebéd igénybevételekor 40 százalékos tápanyagfedezetet adunk. Ezt adjuk menzai, illetve munkahelyi étkezéskor is.</a:t>
            </a:r>
          </a:p>
        </p:txBody>
      </p:sp>
    </p:spTree>
    <p:extLst>
      <p:ext uri="{BB962C8B-B14F-4D97-AF65-F5344CB8AC3E}">
        <p14:creationId xmlns:p14="http://schemas.microsoft.com/office/powerpoint/2010/main" val="2533794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A9F25B82-7226-06AA-4B72-B9B523322330}"/>
              </a:ext>
            </a:extLst>
          </p:cNvPr>
          <p:cNvSpPr>
            <a:spLocks noGrp="1"/>
          </p:cNvSpPr>
          <p:nvPr>
            <p:ph type="title"/>
          </p:nvPr>
        </p:nvSpPr>
        <p:spPr>
          <a:xfrm>
            <a:off x="1171074" y="1396686"/>
            <a:ext cx="3240506" cy="4064628"/>
          </a:xfrm>
        </p:spPr>
        <p:txBody>
          <a:bodyPr>
            <a:normAutofit/>
          </a:bodyPr>
          <a:lstStyle/>
          <a:p>
            <a:r>
              <a:rPr lang="hu-HU">
                <a:solidFill>
                  <a:srgbClr val="FFFFFF"/>
                </a:solidFill>
              </a:rPr>
              <a:t>Házhoz szállítás</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artalom helye 2">
            <a:extLst>
              <a:ext uri="{FF2B5EF4-FFF2-40B4-BE49-F238E27FC236}">
                <a16:creationId xmlns:a16="http://schemas.microsoft.com/office/drawing/2014/main" id="{002961E5-E9A4-6D25-36EA-F045859BDD03}"/>
              </a:ext>
            </a:extLst>
          </p:cNvPr>
          <p:cNvSpPr>
            <a:spLocks noGrp="1"/>
          </p:cNvSpPr>
          <p:nvPr>
            <p:ph idx="1"/>
          </p:nvPr>
        </p:nvSpPr>
        <p:spPr>
          <a:xfrm>
            <a:off x="5370153" y="1526033"/>
            <a:ext cx="5536397" cy="3935281"/>
          </a:xfrm>
        </p:spPr>
        <p:txBody>
          <a:bodyPr>
            <a:normAutofit/>
          </a:bodyPr>
          <a:lstStyle/>
          <a:p>
            <a:r>
              <a:rPr lang="hu-HU" sz="2400"/>
              <a:t>Gyorsan növekszik az üzemi konyhák megszűnésével kialakult hiányt kihasználó, házhozszállítással foglalkozó társaságok forgalma. </a:t>
            </a:r>
          </a:p>
          <a:p>
            <a:r>
              <a:rPr lang="hu-HU" sz="2400"/>
              <a:t>Egyre többen így oldják meg étkezésüket. </a:t>
            </a:r>
          </a:p>
          <a:p>
            <a:r>
              <a:rPr lang="hu-HU" sz="2400"/>
              <a:t>A meleg étel lehetősége, a házhozszállítással járó időmegtakarítás növeli a munkahelyi étkeztetéssel, az ebéd kiszállításával foglalkozó cégek forgalmát.</a:t>
            </a:r>
          </a:p>
        </p:txBody>
      </p:sp>
    </p:spTree>
    <p:extLst>
      <p:ext uri="{BB962C8B-B14F-4D97-AF65-F5344CB8AC3E}">
        <p14:creationId xmlns:p14="http://schemas.microsoft.com/office/powerpoint/2010/main" val="520640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243EBEE1-F314-B77A-788B-902BA08B8A47}"/>
              </a:ext>
            </a:extLst>
          </p:cNvPr>
          <p:cNvSpPr>
            <a:spLocks noGrp="1"/>
          </p:cNvSpPr>
          <p:nvPr>
            <p:ph type="title"/>
          </p:nvPr>
        </p:nvSpPr>
        <p:spPr>
          <a:xfrm>
            <a:off x="686834" y="1153572"/>
            <a:ext cx="3200400" cy="4461163"/>
          </a:xfrm>
        </p:spPr>
        <p:txBody>
          <a:bodyPr>
            <a:normAutofit/>
          </a:bodyPr>
          <a:lstStyle/>
          <a:p>
            <a:r>
              <a:rPr lang="hu-HU" sz="4100">
                <a:solidFill>
                  <a:srgbClr val="FFFFFF"/>
                </a:solidFill>
              </a:rPr>
              <a:t>Az étrend kialakításának szempontjai</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artalom helye 2">
            <a:extLst>
              <a:ext uri="{FF2B5EF4-FFF2-40B4-BE49-F238E27FC236}">
                <a16:creationId xmlns:a16="http://schemas.microsoft.com/office/drawing/2014/main" id="{0363582B-42A0-1C3E-D2C4-D6C924F991E7}"/>
              </a:ext>
            </a:extLst>
          </p:cNvPr>
          <p:cNvSpPr>
            <a:spLocks noGrp="1"/>
          </p:cNvSpPr>
          <p:nvPr>
            <p:ph idx="1"/>
          </p:nvPr>
        </p:nvSpPr>
        <p:spPr>
          <a:xfrm>
            <a:off x="4447308" y="591344"/>
            <a:ext cx="6906491" cy="5585619"/>
          </a:xfrm>
        </p:spPr>
        <p:txBody>
          <a:bodyPr anchor="ctr">
            <a:normAutofit/>
          </a:bodyPr>
          <a:lstStyle/>
          <a:p>
            <a:pPr marL="0" indent="0">
              <a:buNone/>
            </a:pPr>
            <a:r>
              <a:rPr lang="hu-HU" sz="2600"/>
              <a:t>Az étrendben szereplő ételek, ételsorok legyenek változatosak </a:t>
            </a:r>
          </a:p>
          <a:p>
            <a:r>
              <a:rPr lang="hu-HU" sz="2600"/>
              <a:t>alapanyagukban, </a:t>
            </a:r>
          </a:p>
          <a:p>
            <a:r>
              <a:rPr lang="hu-HU" sz="2600"/>
              <a:t>színükben, </a:t>
            </a:r>
          </a:p>
          <a:p>
            <a:r>
              <a:rPr lang="hu-HU" sz="2600"/>
              <a:t>összetételükben, </a:t>
            </a:r>
          </a:p>
          <a:p>
            <a:r>
              <a:rPr lang="hu-HU" sz="2600"/>
              <a:t>ízükben, </a:t>
            </a:r>
          </a:p>
          <a:p>
            <a:r>
              <a:rPr lang="hu-HU" sz="2600"/>
              <a:t>halmazállapotukban, </a:t>
            </a:r>
          </a:p>
          <a:p>
            <a:r>
              <a:rPr lang="hu-HU" sz="2600"/>
              <a:t>elkészítési módjukban. </a:t>
            </a:r>
          </a:p>
          <a:p>
            <a:r>
              <a:rPr lang="hu-HU" sz="2600"/>
              <a:t>Egy-egy étel heti menük esetén vagy a közétkeztetésben csak 3-4 hetenként ismétlődhet, akkor sem ugyanolyan összeállításban. </a:t>
            </a:r>
          </a:p>
        </p:txBody>
      </p:sp>
    </p:spTree>
    <p:extLst>
      <p:ext uri="{BB962C8B-B14F-4D97-AF65-F5344CB8AC3E}">
        <p14:creationId xmlns:p14="http://schemas.microsoft.com/office/powerpoint/2010/main" val="3929388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98F7743C-4902-2C6A-79E3-0F27781DBEE3}"/>
              </a:ext>
            </a:extLst>
          </p:cNvPr>
          <p:cNvSpPr>
            <a:spLocks noGrp="1"/>
          </p:cNvSpPr>
          <p:nvPr>
            <p:ph type="title"/>
          </p:nvPr>
        </p:nvSpPr>
        <p:spPr>
          <a:xfrm>
            <a:off x="1389278" y="1233241"/>
            <a:ext cx="3240506" cy="4064628"/>
          </a:xfrm>
        </p:spPr>
        <p:txBody>
          <a:bodyPr>
            <a:normAutofit/>
          </a:bodyPr>
          <a:lstStyle/>
          <a:p>
            <a:r>
              <a:rPr lang="hu-HU" sz="4100">
                <a:solidFill>
                  <a:srgbClr val="FFFFFF"/>
                </a:solidFill>
              </a:rPr>
              <a:t>Az alapanyag változatossága</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artalom helye 2">
            <a:extLst>
              <a:ext uri="{FF2B5EF4-FFF2-40B4-BE49-F238E27FC236}">
                <a16:creationId xmlns:a16="http://schemas.microsoft.com/office/drawing/2014/main" id="{907196D7-2F0E-098D-C979-647FE524E0CA}"/>
              </a:ext>
            </a:extLst>
          </p:cNvPr>
          <p:cNvSpPr>
            <a:spLocks noGrp="1"/>
          </p:cNvSpPr>
          <p:nvPr>
            <p:ph idx="1"/>
          </p:nvPr>
        </p:nvSpPr>
        <p:spPr>
          <a:xfrm>
            <a:off x="6096000" y="820880"/>
            <a:ext cx="5257799" cy="4889350"/>
          </a:xfrm>
        </p:spPr>
        <p:txBody>
          <a:bodyPr anchor="t">
            <a:normAutofit/>
          </a:bodyPr>
          <a:lstStyle/>
          <a:p>
            <a:r>
              <a:rPr lang="hu-HU" sz="2400"/>
              <a:t>Ugyanabból az alapanyagból a menüsorban csak egy étel készíthető el. </a:t>
            </a:r>
          </a:p>
          <a:p>
            <a:r>
              <a:rPr lang="hu-HU" sz="2400"/>
              <a:t>Heti étrend esetén egy étel egy hét alatt csak egyszer fordulhat elő. Kivétel ez alól a burgonya, valamint a saláták. (Például ha natúrszelet, petrezselymes burgonya, uborkasaláta szerepel az étrendben, legközelebb a petrezselymes burgonyához más feltétet, párizsi szeletet vagy vagdaltat adunk, valamint az uborkasaláta helyett paradicsomsalátát.) </a:t>
            </a: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861348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C62AA803-F24F-1827-EDE2-BF4476F93F2C}"/>
              </a:ext>
            </a:extLst>
          </p:cNvPr>
          <p:cNvSpPr>
            <a:spLocks noGrp="1"/>
          </p:cNvSpPr>
          <p:nvPr>
            <p:ph type="title"/>
          </p:nvPr>
        </p:nvSpPr>
        <p:spPr>
          <a:xfrm>
            <a:off x="686834" y="1153572"/>
            <a:ext cx="3200400" cy="4461163"/>
          </a:xfrm>
        </p:spPr>
        <p:txBody>
          <a:bodyPr>
            <a:normAutofit/>
          </a:bodyPr>
          <a:lstStyle/>
          <a:p>
            <a:r>
              <a:rPr lang="hu-HU">
                <a:solidFill>
                  <a:srgbClr val="FFFFFF"/>
                </a:solidFill>
              </a:rPr>
              <a:t>Színben való változatosság</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artalom helye 2">
            <a:extLst>
              <a:ext uri="{FF2B5EF4-FFF2-40B4-BE49-F238E27FC236}">
                <a16:creationId xmlns:a16="http://schemas.microsoft.com/office/drawing/2014/main" id="{889B2F03-E4DE-073E-486E-011F2C68A2A2}"/>
              </a:ext>
            </a:extLst>
          </p:cNvPr>
          <p:cNvSpPr>
            <a:spLocks noGrp="1"/>
          </p:cNvSpPr>
          <p:nvPr>
            <p:ph idx="1"/>
          </p:nvPr>
        </p:nvSpPr>
        <p:spPr>
          <a:xfrm>
            <a:off x="4447308" y="591344"/>
            <a:ext cx="6906491" cy="5585619"/>
          </a:xfrm>
        </p:spPr>
        <p:txBody>
          <a:bodyPr anchor="ctr">
            <a:normAutofit/>
          </a:bodyPr>
          <a:lstStyle/>
          <a:p>
            <a:r>
              <a:rPr lang="hu-HU" dirty="0"/>
              <a:t>A szín pozitív hatással van az étel élvezeti értékére. </a:t>
            </a:r>
          </a:p>
          <a:p>
            <a:r>
              <a:rPr lang="hu-HU" dirty="0"/>
              <a:t>Az ételsor ételei színben is egészítsék ki egymást, legyenek étvágygerjesztők. A piros szín étvágygerjesztő, de nem érvényesül a hatás, ha az ételsor további tagja is piros. </a:t>
            </a:r>
          </a:p>
          <a:p>
            <a:r>
              <a:rPr lang="hu-HU" dirty="0"/>
              <a:t>Ugyancsak csökkenti az étvágyat a fakó, színtelen, unalmas étel-összeállítás. </a:t>
            </a:r>
          </a:p>
        </p:txBody>
      </p:sp>
    </p:spTree>
    <p:extLst>
      <p:ext uri="{BB962C8B-B14F-4D97-AF65-F5344CB8AC3E}">
        <p14:creationId xmlns:p14="http://schemas.microsoft.com/office/powerpoint/2010/main" val="2195438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9A946430-B481-6952-62F2-B70CBE5FA324}"/>
              </a:ext>
            </a:extLst>
          </p:cNvPr>
          <p:cNvSpPr>
            <a:spLocks noGrp="1"/>
          </p:cNvSpPr>
          <p:nvPr>
            <p:ph type="title"/>
          </p:nvPr>
        </p:nvSpPr>
        <p:spPr>
          <a:xfrm>
            <a:off x="686834" y="591344"/>
            <a:ext cx="3200400" cy="5585619"/>
          </a:xfrm>
        </p:spPr>
        <p:txBody>
          <a:bodyPr>
            <a:normAutofit/>
          </a:bodyPr>
          <a:lstStyle/>
          <a:p>
            <a:r>
              <a:rPr lang="hu-HU" sz="4100">
                <a:solidFill>
                  <a:srgbClr val="FFFFFF"/>
                </a:solidFill>
              </a:rPr>
              <a:t>Ízek változatossága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artalom helye 2">
            <a:extLst>
              <a:ext uri="{FF2B5EF4-FFF2-40B4-BE49-F238E27FC236}">
                <a16:creationId xmlns:a16="http://schemas.microsoft.com/office/drawing/2014/main" id="{F0D01858-16D5-FAE9-32AE-38CE07FFB975}"/>
              </a:ext>
            </a:extLst>
          </p:cNvPr>
          <p:cNvSpPr>
            <a:spLocks noGrp="1"/>
          </p:cNvSpPr>
          <p:nvPr>
            <p:ph idx="1"/>
          </p:nvPr>
        </p:nvSpPr>
        <p:spPr>
          <a:xfrm>
            <a:off x="4447308" y="591344"/>
            <a:ext cx="6906491" cy="5585619"/>
          </a:xfrm>
        </p:spPr>
        <p:txBody>
          <a:bodyPr anchor="ctr">
            <a:normAutofit/>
          </a:bodyPr>
          <a:lstStyle/>
          <a:p>
            <a:r>
              <a:rPr lang="hu-HU" dirty="0"/>
              <a:t>Az egymást követő ételek ne legyenek hasonló ízűek, egymáshoz jól kapcsolódjanak. Például a tejfeles leves után ne következzen tejfeles vagy savanyított főzelék. Ha gyümölcsleves szerepel az étlapon ebédkor, uzsonnára ne adjunk gyümölcsjoghurtot vagy tejes turmixot. </a:t>
            </a:r>
          </a:p>
        </p:txBody>
      </p:sp>
    </p:spTree>
    <p:extLst>
      <p:ext uri="{BB962C8B-B14F-4D97-AF65-F5344CB8AC3E}">
        <p14:creationId xmlns:p14="http://schemas.microsoft.com/office/powerpoint/2010/main" val="2339955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Cím 1">
            <a:extLst>
              <a:ext uri="{FF2B5EF4-FFF2-40B4-BE49-F238E27FC236}">
                <a16:creationId xmlns:a16="http://schemas.microsoft.com/office/drawing/2014/main" id="{12A4E4ED-9DAF-EDA9-1ECF-C2EF78E41115}"/>
              </a:ext>
            </a:extLst>
          </p:cNvPr>
          <p:cNvSpPr>
            <a:spLocks noGrp="1"/>
          </p:cNvSpPr>
          <p:nvPr>
            <p:ph type="title"/>
          </p:nvPr>
        </p:nvSpPr>
        <p:spPr>
          <a:xfrm>
            <a:off x="838200" y="365125"/>
            <a:ext cx="10515600" cy="1325563"/>
          </a:xfrm>
        </p:spPr>
        <p:txBody>
          <a:bodyPr>
            <a:normAutofit/>
          </a:bodyPr>
          <a:lstStyle/>
          <a:p>
            <a:r>
              <a:rPr lang="hu-HU" dirty="0"/>
              <a:t>Halmazállapotban, hőmérsékletben való változatosság</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artalom helye 2">
            <a:extLst>
              <a:ext uri="{FF2B5EF4-FFF2-40B4-BE49-F238E27FC236}">
                <a16:creationId xmlns:a16="http://schemas.microsoft.com/office/drawing/2014/main" id="{5B32A01A-8F9F-63A5-30BF-0D133257834D}"/>
              </a:ext>
            </a:extLst>
          </p:cNvPr>
          <p:cNvSpPr>
            <a:spLocks noGrp="1"/>
          </p:cNvSpPr>
          <p:nvPr>
            <p:ph idx="1"/>
          </p:nvPr>
        </p:nvSpPr>
        <p:spPr>
          <a:xfrm>
            <a:off x="838200" y="1825625"/>
            <a:ext cx="10515600" cy="4351338"/>
          </a:xfrm>
        </p:spPr>
        <p:txBody>
          <a:bodyPr>
            <a:normAutofit fontScale="92500"/>
          </a:bodyPr>
          <a:lstStyle/>
          <a:p>
            <a:r>
              <a:rPr lang="hu-HU" dirty="0"/>
              <a:t>Darabos, pépes és folyékony ételek egyaránt szerepelhetnek az étrendben. </a:t>
            </a:r>
          </a:p>
          <a:p>
            <a:r>
              <a:rPr lang="hu-HU" dirty="0"/>
              <a:t>Minden étel fogyasztása egy bizonyos hőmérsékleti optimumhoz kötött. </a:t>
            </a:r>
          </a:p>
          <a:p>
            <a:pPr lvl="1"/>
            <a:r>
              <a:rPr lang="hu-HU" sz="2800" dirty="0"/>
              <a:t>Vannak ételek, amelyek forrón nyújtják a legnagyobb élvezeti értéket, ezért forrón kell tálalni (például a húslevest, a főtt burgonyát). </a:t>
            </a:r>
          </a:p>
          <a:p>
            <a:pPr lvl="1"/>
            <a:r>
              <a:rPr lang="hu-HU" sz="2800" dirty="0"/>
              <a:t>Több készítményt melegen (ilyen az ételek zöme) vagy hidegen (gyümölcsleves) fogyasztunk szívesen. </a:t>
            </a:r>
          </a:p>
          <a:p>
            <a:r>
              <a:rPr lang="hu-HU" dirty="0"/>
              <a:t>A kellemes hőfokot az egyéni ízlés és az évszak is döntően befolyásolja. </a:t>
            </a:r>
          </a:p>
          <a:p>
            <a:r>
              <a:rPr lang="hu-HU" dirty="0"/>
              <a:t>Az étrendben szereplő ételek lehetőleg különböző hőmérsékletű ételekből álljanak</a:t>
            </a:r>
            <a:r>
              <a:rPr lang="hu-HU" sz="1700" dirty="0"/>
              <a:t>. </a:t>
            </a:r>
          </a:p>
        </p:txBody>
      </p:sp>
    </p:spTree>
    <p:extLst>
      <p:ext uri="{BB962C8B-B14F-4D97-AF65-F5344CB8AC3E}">
        <p14:creationId xmlns:p14="http://schemas.microsoft.com/office/powerpoint/2010/main" val="2927202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FA0202A-E9F9-D387-5A6A-857E5289E092}"/>
              </a:ext>
            </a:extLst>
          </p:cNvPr>
          <p:cNvPicPr>
            <a:picLocks noChangeAspect="1"/>
          </p:cNvPicPr>
          <p:nvPr/>
        </p:nvPicPr>
        <p:blipFill rotWithShape="1">
          <a:blip r:embed="rId2">
            <a:duotone>
              <a:schemeClr val="bg2">
                <a:shade val="45000"/>
                <a:satMod val="135000"/>
              </a:schemeClr>
              <a:prstClr val="white"/>
            </a:duotone>
          </a:blip>
          <a:srcRect t="13476" b="9732"/>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D48463D0-54F1-C00C-356C-4D2716DBF093}"/>
              </a:ext>
            </a:extLst>
          </p:cNvPr>
          <p:cNvSpPr>
            <a:spLocks noGrp="1"/>
          </p:cNvSpPr>
          <p:nvPr>
            <p:ph type="title"/>
          </p:nvPr>
        </p:nvSpPr>
        <p:spPr>
          <a:xfrm>
            <a:off x="838200" y="365125"/>
            <a:ext cx="10515600" cy="1325563"/>
          </a:xfrm>
        </p:spPr>
        <p:txBody>
          <a:bodyPr>
            <a:normAutofit/>
          </a:bodyPr>
          <a:lstStyle/>
          <a:p>
            <a:r>
              <a:rPr lang="hu-HU" dirty="0"/>
              <a:t>Készítési módbeli változatosság</a:t>
            </a:r>
          </a:p>
        </p:txBody>
      </p:sp>
      <p:graphicFrame>
        <p:nvGraphicFramePr>
          <p:cNvPr id="5" name="Tartalom helye 2">
            <a:extLst>
              <a:ext uri="{FF2B5EF4-FFF2-40B4-BE49-F238E27FC236}">
                <a16:creationId xmlns:a16="http://schemas.microsoft.com/office/drawing/2014/main" id="{20339ED2-7A16-5C08-5D46-DCE07E4F4194}"/>
              </a:ext>
            </a:extLst>
          </p:cNvPr>
          <p:cNvGraphicFramePr>
            <a:graphicFrameLocks noGrp="1"/>
          </p:cNvGraphicFramePr>
          <p:nvPr>
            <p:ph idx="1"/>
            <p:extLst>
              <p:ext uri="{D42A27DB-BD31-4B8C-83A1-F6EECF244321}">
                <p14:modId xmlns:p14="http://schemas.microsoft.com/office/powerpoint/2010/main" val="180570465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430871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F4DF7C5D-3B30-794B-7E4C-83CA8DC978EE}"/>
              </a:ext>
            </a:extLst>
          </p:cNvPr>
          <p:cNvSpPr>
            <a:spLocks noGrp="1"/>
          </p:cNvSpPr>
          <p:nvPr>
            <p:ph type="title"/>
          </p:nvPr>
        </p:nvSpPr>
        <p:spPr>
          <a:xfrm>
            <a:off x="1389278" y="1233241"/>
            <a:ext cx="3240506" cy="4064628"/>
          </a:xfrm>
        </p:spPr>
        <p:txBody>
          <a:bodyPr>
            <a:normAutofit/>
          </a:bodyPr>
          <a:lstStyle/>
          <a:p>
            <a:r>
              <a:rPr lang="hu-HU">
                <a:solidFill>
                  <a:srgbClr val="FFFFFF"/>
                </a:solidFill>
              </a:rPr>
              <a:t>A költségek nagysága, alakulása</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artalom helye 2">
            <a:extLst>
              <a:ext uri="{FF2B5EF4-FFF2-40B4-BE49-F238E27FC236}">
                <a16:creationId xmlns:a16="http://schemas.microsoft.com/office/drawing/2014/main" id="{6085E73B-97CC-8DE1-ECE0-FE2E04ACBA95}"/>
              </a:ext>
            </a:extLst>
          </p:cNvPr>
          <p:cNvSpPr>
            <a:spLocks noGrp="1"/>
          </p:cNvSpPr>
          <p:nvPr>
            <p:ph idx="1"/>
          </p:nvPr>
        </p:nvSpPr>
        <p:spPr>
          <a:xfrm>
            <a:off x="5708342" y="820879"/>
            <a:ext cx="5645457" cy="5668697"/>
          </a:xfrm>
        </p:spPr>
        <p:txBody>
          <a:bodyPr anchor="t">
            <a:normAutofit/>
          </a:bodyPr>
          <a:lstStyle/>
          <a:p>
            <a:r>
              <a:rPr lang="hu-HU" sz="2400" dirty="0"/>
              <a:t>Az étrend tervezését – különösen a közétkeztetésben - alapvetően meghatározza az egy főre fordítható forintösszeg, amelyet szintén be kell tartani. </a:t>
            </a:r>
          </a:p>
          <a:p>
            <a:r>
              <a:rPr lang="hu-HU" sz="2400" dirty="0"/>
              <a:t>Ennek alapja a nyersanyagköltség, amelyhez egyéb költségek (munkabér, energia stb.) is járulnak. </a:t>
            </a:r>
          </a:p>
          <a:p>
            <a:r>
              <a:rPr lang="hu-HU" sz="2400" dirty="0"/>
              <a:t>Ezeket rezsiköltségeknek nevezzük, melyek a nyersanyagköltséggel együtt adják a teljes költséget. </a:t>
            </a:r>
          </a:p>
          <a:p>
            <a:r>
              <a:rPr lang="hu-HU" sz="2400" dirty="0"/>
              <a:t>Az étrend tervezésekor figyelembe kell venni a rezsiköltségek várható alakulását is.</a:t>
            </a: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4563592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B47386FA-B711-7C85-CC97-B17A12EF0637}"/>
              </a:ext>
            </a:extLst>
          </p:cNvPr>
          <p:cNvSpPr>
            <a:spLocks noGrp="1"/>
          </p:cNvSpPr>
          <p:nvPr>
            <p:ph type="title"/>
          </p:nvPr>
        </p:nvSpPr>
        <p:spPr>
          <a:xfrm>
            <a:off x="686834" y="1153572"/>
            <a:ext cx="3200400" cy="4461163"/>
          </a:xfrm>
        </p:spPr>
        <p:txBody>
          <a:bodyPr>
            <a:normAutofit/>
          </a:bodyPr>
          <a:lstStyle/>
          <a:p>
            <a:r>
              <a:rPr lang="hu-HU">
                <a:solidFill>
                  <a:srgbClr val="FFFFFF"/>
                </a:solidFill>
              </a:rPr>
              <a:t>A vendégkör igényei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artalom helye 2">
            <a:extLst>
              <a:ext uri="{FF2B5EF4-FFF2-40B4-BE49-F238E27FC236}">
                <a16:creationId xmlns:a16="http://schemas.microsoft.com/office/drawing/2014/main" id="{874B4650-9DFB-AC11-E519-48FBFA537630}"/>
              </a:ext>
            </a:extLst>
          </p:cNvPr>
          <p:cNvSpPr>
            <a:spLocks noGrp="1"/>
          </p:cNvSpPr>
          <p:nvPr>
            <p:ph idx="1"/>
          </p:nvPr>
        </p:nvSpPr>
        <p:spPr>
          <a:xfrm>
            <a:off x="4447308" y="591344"/>
            <a:ext cx="6906491" cy="5585619"/>
          </a:xfrm>
        </p:spPr>
        <p:txBody>
          <a:bodyPr anchor="ctr">
            <a:normAutofit/>
          </a:bodyPr>
          <a:lstStyle/>
          <a:p>
            <a:r>
              <a:rPr lang="hu-HU" dirty="0"/>
              <a:t>A vendégek szokásainak megfigyelésével, egyszerűbb piackutatással meg kell ismernünk a vendégek igényeit. </a:t>
            </a:r>
          </a:p>
          <a:p>
            <a:r>
              <a:rPr lang="hu-HU" dirty="0"/>
              <a:t>Ma már elvárás a közétkeztetés különböző területein, hogy több menü szerepeljen. </a:t>
            </a:r>
          </a:p>
          <a:p>
            <a:r>
              <a:rPr lang="hu-HU" dirty="0"/>
              <a:t>Bölcsődékben, óvodákban, a gyermekélelmezés területein az egyféle menü célszerűbb, mert a gyerekek nehezebben döntik el, hogy mit szeretnének enni. Így könnyebben biztosítható a korcsoportoknak megfelelő tápanyagszükséglet.</a:t>
            </a:r>
          </a:p>
        </p:txBody>
      </p:sp>
    </p:spTree>
    <p:extLst>
      <p:ext uri="{BB962C8B-B14F-4D97-AF65-F5344CB8AC3E}">
        <p14:creationId xmlns:p14="http://schemas.microsoft.com/office/powerpoint/2010/main" val="1566487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60E99F46-EB09-71C9-0758-9E556418337A}"/>
              </a:ext>
            </a:extLst>
          </p:cNvPr>
          <p:cNvSpPr>
            <a:spLocks noGrp="1"/>
          </p:cNvSpPr>
          <p:nvPr>
            <p:ph type="title"/>
          </p:nvPr>
        </p:nvSpPr>
        <p:spPr>
          <a:xfrm>
            <a:off x="838200" y="365125"/>
            <a:ext cx="10515600" cy="1325563"/>
          </a:xfrm>
        </p:spPr>
        <p:txBody>
          <a:bodyPr>
            <a:normAutofit/>
          </a:bodyPr>
          <a:lstStyle/>
          <a:p>
            <a:r>
              <a:rPr lang="hu-HU" sz="5400"/>
              <a:t>A kínálat szélesítése</a:t>
            </a:r>
          </a:p>
        </p:txBody>
      </p:sp>
      <p:sp>
        <p:nvSpPr>
          <p:cNvPr id="13"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artalom helye 2">
            <a:extLst>
              <a:ext uri="{FF2B5EF4-FFF2-40B4-BE49-F238E27FC236}">
                <a16:creationId xmlns:a16="http://schemas.microsoft.com/office/drawing/2014/main" id="{2A188571-2690-C8FA-19BC-122B6BE75395}"/>
              </a:ext>
            </a:extLst>
          </p:cNvPr>
          <p:cNvSpPr>
            <a:spLocks noGrp="1"/>
          </p:cNvSpPr>
          <p:nvPr>
            <p:ph idx="1"/>
          </p:nvPr>
        </p:nvSpPr>
        <p:spPr>
          <a:xfrm>
            <a:off x="838200" y="1929384"/>
            <a:ext cx="10515600" cy="4251960"/>
          </a:xfrm>
        </p:spPr>
        <p:txBody>
          <a:bodyPr>
            <a:normAutofit/>
          </a:bodyPr>
          <a:lstStyle/>
          <a:p>
            <a:r>
              <a:rPr lang="hu-HU" sz="2400" dirty="0"/>
              <a:t>A szervezett étkeztetés minden más területén törekedni kell a kínálat szélesítésére, a választék bővítésére. </a:t>
            </a:r>
          </a:p>
          <a:p>
            <a:r>
              <a:rPr lang="hu-HU" sz="2400" dirty="0"/>
              <a:t>A menükből történő választás esetén két vagy háromféle menüből választható ki az ízlésnek legmegfelelőbb étrend. </a:t>
            </a:r>
          </a:p>
          <a:p>
            <a:r>
              <a:rPr lang="hu-HU" sz="2400" dirty="0"/>
              <a:t>A menüket érdemes betűvel jelölni – A, B, C. </a:t>
            </a:r>
          </a:p>
          <a:p>
            <a:r>
              <a:rPr lang="hu-HU" sz="2400" dirty="0"/>
              <a:t>Ilyenkor rendszerint egy-egy menü meghatározott étkezési igényt elégít ki. Például: </a:t>
            </a:r>
          </a:p>
          <a:p>
            <a:pPr marL="457200" lvl="1" indent="0">
              <a:buNone/>
            </a:pPr>
            <a:r>
              <a:rPr lang="hu-HU" dirty="0"/>
              <a:t>• A menü – magasabb </a:t>
            </a:r>
            <a:r>
              <a:rPr lang="hu-HU" dirty="0" err="1"/>
              <a:t>energiatartalmú</a:t>
            </a:r>
            <a:r>
              <a:rPr lang="hu-HU" dirty="0"/>
              <a:t> magyaros ételek </a:t>
            </a:r>
          </a:p>
          <a:p>
            <a:pPr marL="457200" lvl="1" indent="0">
              <a:buNone/>
            </a:pPr>
            <a:r>
              <a:rPr lang="hu-HU" dirty="0"/>
              <a:t>• B menü – </a:t>
            </a:r>
            <a:r>
              <a:rPr lang="hu-HU" dirty="0" err="1"/>
              <a:t>korszerőbb</a:t>
            </a:r>
            <a:r>
              <a:rPr lang="hu-HU" dirty="0"/>
              <a:t> reform étrend </a:t>
            </a:r>
          </a:p>
          <a:p>
            <a:pPr marL="457200" lvl="1" indent="0">
              <a:buNone/>
            </a:pPr>
            <a:r>
              <a:rPr lang="hu-HU" dirty="0"/>
              <a:t>• C menü – kímélő étrend. </a:t>
            </a:r>
          </a:p>
        </p:txBody>
      </p:sp>
    </p:spTree>
    <p:extLst>
      <p:ext uri="{BB962C8B-B14F-4D97-AF65-F5344CB8AC3E}">
        <p14:creationId xmlns:p14="http://schemas.microsoft.com/office/powerpoint/2010/main" val="32919031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004A8AE1-9605-41DC-920F-A4B8E8F23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c 9">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790889" flipH="1">
            <a:off x="715850" y="795372"/>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Tartalom helye 2">
            <a:extLst>
              <a:ext uri="{FF2B5EF4-FFF2-40B4-BE49-F238E27FC236}">
                <a16:creationId xmlns:a16="http://schemas.microsoft.com/office/drawing/2014/main" id="{E396DA04-57E6-0F38-B255-B25306A7E986}"/>
              </a:ext>
            </a:extLst>
          </p:cNvPr>
          <p:cNvSpPr>
            <a:spLocks noGrp="1"/>
          </p:cNvSpPr>
          <p:nvPr>
            <p:ph idx="1"/>
          </p:nvPr>
        </p:nvSpPr>
        <p:spPr>
          <a:xfrm>
            <a:off x="838200" y="1461360"/>
            <a:ext cx="5846685" cy="4868419"/>
          </a:xfrm>
        </p:spPr>
        <p:txBody>
          <a:bodyPr>
            <a:noAutofit/>
          </a:bodyPr>
          <a:lstStyle/>
          <a:p>
            <a:r>
              <a:rPr lang="hu-HU" sz="2400" dirty="0"/>
              <a:t>Az egészséges étrend azt jelenti, hogy a szervezetünk megfelelő arányban kapja az alapvető tápanyagokat, azaz a fehérjét, a szénhidrátot és a zsírt. </a:t>
            </a:r>
          </a:p>
          <a:p>
            <a:r>
              <a:rPr lang="hu-HU" sz="2400" dirty="0"/>
              <a:t>Az arányszámot tekintve általában a következő lebontást fogadjuk el:</a:t>
            </a:r>
          </a:p>
          <a:p>
            <a:pPr marL="0" indent="0">
              <a:buNone/>
            </a:pPr>
            <a:r>
              <a:rPr lang="hu-HU" sz="2400" dirty="0"/>
              <a:t> 	• Szénhidrát: 40-60 % </a:t>
            </a:r>
          </a:p>
          <a:p>
            <a:pPr marL="0" indent="0">
              <a:buNone/>
            </a:pPr>
            <a:r>
              <a:rPr lang="hu-HU" sz="2400" dirty="0"/>
              <a:t>	• Zsír: 20-30 % </a:t>
            </a:r>
          </a:p>
          <a:p>
            <a:pPr marL="0" indent="0">
              <a:buNone/>
            </a:pPr>
            <a:r>
              <a:rPr lang="hu-HU" sz="2400" dirty="0"/>
              <a:t>	• Fehérje: 10-15 %</a:t>
            </a:r>
          </a:p>
          <a:p>
            <a:pPr marL="0" indent="0">
              <a:buNone/>
            </a:pPr>
            <a:r>
              <a:rPr lang="hu-HU" sz="2400" dirty="0"/>
              <a:t>A helyes táplálkozásban az ételek összetevői közül a következőkre kell figyelni: a szénhidrátokra, a zsírokat, fehérjékre, a vitaminokra és az ásványi anyagokra. </a:t>
            </a:r>
          </a:p>
        </p:txBody>
      </p:sp>
      <p:sp>
        <p:nvSpPr>
          <p:cNvPr id="20" name="Oval 11">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2396"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17460" y="4737713"/>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Cím 1">
            <a:extLst>
              <a:ext uri="{FF2B5EF4-FFF2-40B4-BE49-F238E27FC236}">
                <a16:creationId xmlns:a16="http://schemas.microsoft.com/office/drawing/2014/main" id="{CB025765-49C4-3146-405D-B779A657A34D}"/>
              </a:ext>
            </a:extLst>
          </p:cNvPr>
          <p:cNvSpPr>
            <a:spLocks noGrp="1"/>
          </p:cNvSpPr>
          <p:nvPr>
            <p:ph type="title"/>
          </p:nvPr>
        </p:nvSpPr>
        <p:spPr>
          <a:xfrm>
            <a:off x="7474281" y="1396686"/>
            <a:ext cx="3240506" cy="4064628"/>
          </a:xfrm>
        </p:spPr>
        <p:txBody>
          <a:bodyPr>
            <a:normAutofit/>
          </a:bodyPr>
          <a:lstStyle/>
          <a:p>
            <a:r>
              <a:rPr lang="hu-HU">
                <a:solidFill>
                  <a:srgbClr val="FFFFFF"/>
                </a:solidFill>
              </a:rPr>
              <a:t>Az egészséges étrend</a:t>
            </a:r>
          </a:p>
        </p:txBody>
      </p:sp>
    </p:spTree>
    <p:extLst>
      <p:ext uri="{BB962C8B-B14F-4D97-AF65-F5344CB8AC3E}">
        <p14:creationId xmlns:p14="http://schemas.microsoft.com/office/powerpoint/2010/main" val="1280757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4E032D01-08B5-9670-085B-4BBEC9415219}"/>
              </a:ext>
            </a:extLst>
          </p:cNvPr>
          <p:cNvSpPr>
            <a:spLocks noGrp="1"/>
          </p:cNvSpPr>
          <p:nvPr>
            <p:ph type="title"/>
          </p:nvPr>
        </p:nvSpPr>
        <p:spPr>
          <a:xfrm>
            <a:off x="686834" y="591344"/>
            <a:ext cx="3200400" cy="5585619"/>
          </a:xfrm>
        </p:spPr>
        <p:txBody>
          <a:bodyPr>
            <a:normAutofit/>
          </a:bodyPr>
          <a:lstStyle/>
          <a:p>
            <a:r>
              <a:rPr lang="hu-HU">
                <a:solidFill>
                  <a:srgbClr val="FFFFFF"/>
                </a:solidFill>
              </a:rPr>
              <a:t>Az egészséges étrend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artalom helye 2">
            <a:extLst>
              <a:ext uri="{FF2B5EF4-FFF2-40B4-BE49-F238E27FC236}">
                <a16:creationId xmlns:a16="http://schemas.microsoft.com/office/drawing/2014/main" id="{8AEFCE64-C0B0-2AC3-73BE-643EE2B984B8}"/>
              </a:ext>
            </a:extLst>
          </p:cNvPr>
          <p:cNvSpPr>
            <a:spLocks noGrp="1"/>
          </p:cNvSpPr>
          <p:nvPr>
            <p:ph idx="1"/>
          </p:nvPr>
        </p:nvSpPr>
        <p:spPr>
          <a:xfrm>
            <a:off x="4447308" y="591344"/>
            <a:ext cx="6906491" cy="5585619"/>
          </a:xfrm>
        </p:spPr>
        <p:txBody>
          <a:bodyPr anchor="ctr">
            <a:normAutofit/>
          </a:bodyPr>
          <a:lstStyle/>
          <a:p>
            <a:pPr marL="0" indent="0">
              <a:buNone/>
            </a:pPr>
            <a:r>
              <a:rPr lang="hu-HU" sz="2600"/>
              <a:t>Az egészséges étrend megköveteli a mérsékelt, de széles körű fűszerezést, valamint a modern konyhatechnológiai eszközök, eljárások alkalmazását a zsírtartalom csökkentése és a vitamintartalom megőrzése érdekében.</a:t>
            </a:r>
          </a:p>
          <a:p>
            <a:pPr marL="0" indent="0">
              <a:buNone/>
            </a:pPr>
            <a:r>
              <a:rPr lang="hu-HU" sz="2600"/>
              <a:t>Az alap tápanyag-csoportokat a következő ételek biztosítják: </a:t>
            </a:r>
          </a:p>
          <a:p>
            <a:pPr marL="0" indent="0">
              <a:buNone/>
            </a:pPr>
            <a:r>
              <a:rPr lang="hu-HU" sz="2600"/>
              <a:t>• szénhidrátforrások: gabonafélék, tészták, zöldségek, gyümölcsök, </a:t>
            </a:r>
          </a:p>
          <a:p>
            <a:pPr marL="0" indent="0">
              <a:buNone/>
            </a:pPr>
            <a:r>
              <a:rPr lang="hu-HU" sz="2600"/>
              <a:t>• fehérje források: hús, hal, tejtermékek, hüvelyesek, tojás, </a:t>
            </a:r>
          </a:p>
          <a:p>
            <a:pPr marL="0" indent="0">
              <a:buNone/>
            </a:pPr>
            <a:r>
              <a:rPr lang="hu-HU" sz="2600"/>
              <a:t>• zsírforrások: tejtermékek, húsok, halak, növényi és állati olajok, zsírsavak, magolajok.</a:t>
            </a:r>
          </a:p>
        </p:txBody>
      </p:sp>
    </p:spTree>
    <p:extLst>
      <p:ext uri="{BB962C8B-B14F-4D97-AF65-F5344CB8AC3E}">
        <p14:creationId xmlns:p14="http://schemas.microsoft.com/office/powerpoint/2010/main" val="2744208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8786EBE3-0B41-F56B-7FF9-8C6B1233BB09}"/>
              </a:ext>
            </a:extLst>
          </p:cNvPr>
          <p:cNvSpPr>
            <a:spLocks noGrp="1"/>
          </p:cNvSpPr>
          <p:nvPr>
            <p:ph type="title"/>
          </p:nvPr>
        </p:nvSpPr>
        <p:spPr>
          <a:xfrm>
            <a:off x="686834" y="591344"/>
            <a:ext cx="3200400" cy="5585619"/>
          </a:xfrm>
        </p:spPr>
        <p:txBody>
          <a:bodyPr>
            <a:normAutofit/>
          </a:bodyPr>
          <a:lstStyle/>
          <a:p>
            <a:r>
              <a:rPr lang="hu-HU">
                <a:solidFill>
                  <a:srgbClr val="FFFFFF"/>
                </a:solidFill>
              </a:rPr>
              <a:t>A szénhidrátok</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artalom helye 2">
            <a:extLst>
              <a:ext uri="{FF2B5EF4-FFF2-40B4-BE49-F238E27FC236}">
                <a16:creationId xmlns:a16="http://schemas.microsoft.com/office/drawing/2014/main" id="{946917EE-965B-341E-9070-D291112735C1}"/>
              </a:ext>
            </a:extLst>
          </p:cNvPr>
          <p:cNvSpPr>
            <a:spLocks noGrp="1"/>
          </p:cNvSpPr>
          <p:nvPr>
            <p:ph idx="1"/>
          </p:nvPr>
        </p:nvSpPr>
        <p:spPr>
          <a:xfrm>
            <a:off x="4447308" y="591344"/>
            <a:ext cx="6906491" cy="5585619"/>
          </a:xfrm>
        </p:spPr>
        <p:txBody>
          <a:bodyPr anchor="ctr">
            <a:normAutofit/>
          </a:bodyPr>
          <a:lstStyle/>
          <a:p>
            <a:r>
              <a:rPr lang="hu-HU" dirty="0"/>
              <a:t>A szénhidrát a szervezet fő energiaforrása. </a:t>
            </a:r>
          </a:p>
          <a:p>
            <a:r>
              <a:rPr lang="hu-HU" dirty="0"/>
              <a:t>Fontos szerepe van ezentúl az agyműködésben is. </a:t>
            </a:r>
          </a:p>
          <a:p>
            <a:r>
              <a:rPr lang="hu-HU" dirty="0"/>
              <a:t>A fő szénhidrátok a cukor és a keményítő, ezeket elsősorban gabonafélékben találhatjuk meg, ilyenek a különféle gabonamagvak, a rizs, a tészta és a kenyérfélék, de megtalálhatók még a zöldségfélékben, a gyümölcsökben, a tejben és a tejtermékekben is.</a:t>
            </a:r>
          </a:p>
        </p:txBody>
      </p:sp>
    </p:spTree>
    <p:extLst>
      <p:ext uri="{BB962C8B-B14F-4D97-AF65-F5344CB8AC3E}">
        <p14:creationId xmlns:p14="http://schemas.microsoft.com/office/powerpoint/2010/main" val="30357830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E65E8F43-2A02-EDB2-0AD5-75AD84F95A63}"/>
              </a:ext>
            </a:extLst>
          </p:cNvPr>
          <p:cNvSpPr>
            <a:spLocks noGrp="1"/>
          </p:cNvSpPr>
          <p:nvPr>
            <p:ph type="title"/>
          </p:nvPr>
        </p:nvSpPr>
        <p:spPr>
          <a:xfrm>
            <a:off x="686834" y="591344"/>
            <a:ext cx="3200400" cy="5585619"/>
          </a:xfrm>
        </p:spPr>
        <p:txBody>
          <a:bodyPr>
            <a:normAutofit/>
          </a:bodyPr>
          <a:lstStyle/>
          <a:p>
            <a:r>
              <a:rPr lang="hu-HU">
                <a:solidFill>
                  <a:srgbClr val="FFFFFF"/>
                </a:solidFill>
              </a:rPr>
              <a:t>A zsírok</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artalom helye 2">
            <a:extLst>
              <a:ext uri="{FF2B5EF4-FFF2-40B4-BE49-F238E27FC236}">
                <a16:creationId xmlns:a16="http://schemas.microsoft.com/office/drawing/2014/main" id="{924815F7-43A8-0508-2ED0-076A67675323}"/>
              </a:ext>
            </a:extLst>
          </p:cNvPr>
          <p:cNvSpPr>
            <a:spLocks noGrp="1"/>
          </p:cNvSpPr>
          <p:nvPr>
            <p:ph idx="1"/>
          </p:nvPr>
        </p:nvSpPr>
        <p:spPr>
          <a:xfrm>
            <a:off x="4447308" y="591344"/>
            <a:ext cx="6906491" cy="5585619"/>
          </a:xfrm>
        </p:spPr>
        <p:txBody>
          <a:bodyPr anchor="ctr">
            <a:normAutofit/>
          </a:bodyPr>
          <a:lstStyle/>
          <a:p>
            <a:r>
              <a:rPr lang="hu-HU" dirty="0"/>
              <a:t>A legnagyobb energiamennyiséget a zsírokban találjuk meg. </a:t>
            </a:r>
          </a:p>
          <a:p>
            <a:r>
              <a:rPr lang="hu-HU" dirty="0"/>
              <a:t>Ez segít a </a:t>
            </a:r>
            <a:r>
              <a:rPr lang="hu-HU" dirty="0" err="1"/>
              <a:t>szöveteink</a:t>
            </a:r>
            <a:r>
              <a:rPr lang="hu-HU" dirty="0"/>
              <a:t> felépítésében, valamint a zsírban oldódó vitaminok felszívódásában. Ilyen vitaminok az A-, D-, E- és a K vitamin. </a:t>
            </a:r>
          </a:p>
          <a:p>
            <a:r>
              <a:rPr lang="hu-HU" dirty="0"/>
              <a:t>A zsírok megtalálhatók a vörös húsokban, a tojásban, a tejben, tejtermékekben, de akár a mogyoróban és a növényi eredetű olajokban is. </a:t>
            </a:r>
          </a:p>
          <a:p>
            <a:r>
              <a:rPr lang="hu-HU" dirty="0"/>
              <a:t>Jó ha tudjuk, hogy a zsírok rendkívül </a:t>
            </a:r>
            <a:r>
              <a:rPr lang="hu-HU" dirty="0" err="1"/>
              <a:t>fontosak</a:t>
            </a:r>
            <a:r>
              <a:rPr lang="hu-HU" dirty="0"/>
              <a:t>, de nem szabad túl sokat fogyasztani zsírtartalmú ételekből sem.</a:t>
            </a:r>
          </a:p>
        </p:txBody>
      </p:sp>
    </p:spTree>
    <p:extLst>
      <p:ext uri="{BB962C8B-B14F-4D97-AF65-F5344CB8AC3E}">
        <p14:creationId xmlns:p14="http://schemas.microsoft.com/office/powerpoint/2010/main" val="11424285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FB7BA396-8F8F-6C36-43AB-686BD576E1A8}"/>
              </a:ext>
            </a:extLst>
          </p:cNvPr>
          <p:cNvSpPr>
            <a:spLocks noGrp="1"/>
          </p:cNvSpPr>
          <p:nvPr>
            <p:ph type="title"/>
          </p:nvPr>
        </p:nvSpPr>
        <p:spPr>
          <a:xfrm>
            <a:off x="686834" y="591344"/>
            <a:ext cx="3200400" cy="5585619"/>
          </a:xfrm>
        </p:spPr>
        <p:txBody>
          <a:bodyPr>
            <a:normAutofit/>
          </a:bodyPr>
          <a:lstStyle/>
          <a:p>
            <a:r>
              <a:rPr lang="hu-HU">
                <a:solidFill>
                  <a:srgbClr val="FFFFFF"/>
                </a:solidFill>
              </a:rPr>
              <a:t>A fehérjék</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artalom helye 2">
            <a:extLst>
              <a:ext uri="{FF2B5EF4-FFF2-40B4-BE49-F238E27FC236}">
                <a16:creationId xmlns:a16="http://schemas.microsoft.com/office/drawing/2014/main" id="{C1AA724F-04A0-36CB-B280-D578B57F8FEF}"/>
              </a:ext>
            </a:extLst>
          </p:cNvPr>
          <p:cNvSpPr>
            <a:spLocks noGrp="1"/>
          </p:cNvSpPr>
          <p:nvPr>
            <p:ph idx="1"/>
          </p:nvPr>
        </p:nvSpPr>
        <p:spPr>
          <a:xfrm>
            <a:off x="4447308" y="591344"/>
            <a:ext cx="6906491" cy="5585619"/>
          </a:xfrm>
        </p:spPr>
        <p:txBody>
          <a:bodyPr anchor="ctr">
            <a:normAutofit/>
          </a:bodyPr>
          <a:lstStyle/>
          <a:p>
            <a:r>
              <a:rPr lang="hu-HU"/>
              <a:t>A fehérjék a testünk építő elemei. </a:t>
            </a:r>
          </a:p>
          <a:p>
            <a:r>
              <a:rPr lang="hu-HU"/>
              <a:t>Nagyon fontosak a növekedéshez és a károsodott sejtek regenerációjához. </a:t>
            </a:r>
          </a:p>
          <a:p>
            <a:r>
              <a:rPr lang="hu-HU"/>
              <a:t>Az emésztésben és a betegségekkel szembeni védekezésben is van szerepük. </a:t>
            </a:r>
          </a:p>
          <a:p>
            <a:r>
              <a:rPr lang="hu-HU"/>
              <a:t>Fehérjék leginkább a húsokban, tejben, tejtermékekben, tojásban, halfélékben és a mogyoróban találhatók meg.</a:t>
            </a:r>
            <a:endParaRPr lang="hu-HU" dirty="0"/>
          </a:p>
        </p:txBody>
      </p:sp>
    </p:spTree>
    <p:extLst>
      <p:ext uri="{BB962C8B-B14F-4D97-AF65-F5344CB8AC3E}">
        <p14:creationId xmlns:p14="http://schemas.microsoft.com/office/powerpoint/2010/main" val="30237934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3946D44D-FF41-BD14-E3FE-C7527F436193}"/>
              </a:ext>
            </a:extLst>
          </p:cNvPr>
          <p:cNvSpPr>
            <a:spLocks noGrp="1"/>
          </p:cNvSpPr>
          <p:nvPr>
            <p:ph type="title"/>
          </p:nvPr>
        </p:nvSpPr>
        <p:spPr>
          <a:xfrm>
            <a:off x="686834" y="591344"/>
            <a:ext cx="3200400" cy="5585619"/>
          </a:xfrm>
        </p:spPr>
        <p:txBody>
          <a:bodyPr>
            <a:normAutofit/>
          </a:bodyPr>
          <a:lstStyle/>
          <a:p>
            <a:r>
              <a:rPr lang="hu-HU">
                <a:solidFill>
                  <a:srgbClr val="FFFFFF"/>
                </a:solidFill>
              </a:rPr>
              <a:t>Ásványi anyagok</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artalom helye 2">
            <a:extLst>
              <a:ext uri="{FF2B5EF4-FFF2-40B4-BE49-F238E27FC236}">
                <a16:creationId xmlns:a16="http://schemas.microsoft.com/office/drawing/2014/main" id="{745FBA7B-7995-C5E9-A0D8-598CCA24E5D8}"/>
              </a:ext>
            </a:extLst>
          </p:cNvPr>
          <p:cNvSpPr>
            <a:spLocks noGrp="1"/>
          </p:cNvSpPr>
          <p:nvPr>
            <p:ph idx="1"/>
          </p:nvPr>
        </p:nvSpPr>
        <p:spPr>
          <a:xfrm>
            <a:off x="4447308" y="591344"/>
            <a:ext cx="6906491" cy="5585619"/>
          </a:xfrm>
        </p:spPr>
        <p:txBody>
          <a:bodyPr anchor="ctr">
            <a:normAutofit/>
          </a:bodyPr>
          <a:lstStyle/>
          <a:p>
            <a:r>
              <a:rPr lang="hu-HU" dirty="0"/>
              <a:t>Az átlagos napi vízveszteségünk kb. 2,5 liter, ennek 60 százaléka a vizelettel, 20 százaléka a bőrön keresztüli párolgással, 20 százaléka pedig a légzési párával távozik. </a:t>
            </a:r>
          </a:p>
          <a:p>
            <a:r>
              <a:rPr lang="hu-HU" dirty="0"/>
              <a:t>A vízveszteség pótlásával együtt az elveszett só- és ásványanyag-tartalmat is pótolni kell, ezért célszerű a folyadékot gyümölcsökkel, ásványvízzel, gyümölcslevekkel, salátákkal pótolni. </a:t>
            </a:r>
          </a:p>
          <a:p>
            <a:r>
              <a:rPr lang="hu-HU" dirty="0"/>
              <a:t>Fontosabb ásványi anyagaink: nátrium, klór, kálium, kalcium, foszfor, magnézium, vas, réz, cink, króm, jód, fluor, szelén.</a:t>
            </a:r>
          </a:p>
        </p:txBody>
      </p:sp>
    </p:spTree>
    <p:extLst>
      <p:ext uri="{BB962C8B-B14F-4D97-AF65-F5344CB8AC3E}">
        <p14:creationId xmlns:p14="http://schemas.microsoft.com/office/powerpoint/2010/main" val="25524758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A8D368B6-DBE4-373C-F1CC-735556A2D43D}"/>
              </a:ext>
            </a:extLst>
          </p:cNvPr>
          <p:cNvSpPr>
            <a:spLocks noGrp="1"/>
          </p:cNvSpPr>
          <p:nvPr>
            <p:ph type="title"/>
          </p:nvPr>
        </p:nvSpPr>
        <p:spPr>
          <a:xfrm>
            <a:off x="686834" y="1153572"/>
            <a:ext cx="3200400" cy="4461163"/>
          </a:xfrm>
        </p:spPr>
        <p:txBody>
          <a:bodyPr>
            <a:normAutofit/>
          </a:bodyPr>
          <a:lstStyle/>
          <a:p>
            <a:r>
              <a:rPr lang="hu-HU" sz="3100">
                <a:solidFill>
                  <a:srgbClr val="FFFFFF"/>
                </a:solidFill>
              </a:rPr>
              <a:t>Alternatív táplálkozási formák: reformtáplálkozás, vegetáriánus táplálkozás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artalom helye 2">
            <a:extLst>
              <a:ext uri="{FF2B5EF4-FFF2-40B4-BE49-F238E27FC236}">
                <a16:creationId xmlns:a16="http://schemas.microsoft.com/office/drawing/2014/main" id="{E80249A9-AC33-42D2-40A6-A37698A30CF8}"/>
              </a:ext>
            </a:extLst>
          </p:cNvPr>
          <p:cNvSpPr>
            <a:spLocks noGrp="1"/>
          </p:cNvSpPr>
          <p:nvPr>
            <p:ph idx="1"/>
          </p:nvPr>
        </p:nvSpPr>
        <p:spPr>
          <a:xfrm>
            <a:off x="4447308" y="591344"/>
            <a:ext cx="6906491" cy="5585619"/>
          </a:xfrm>
        </p:spPr>
        <p:txBody>
          <a:bodyPr anchor="ctr">
            <a:normAutofit/>
          </a:bodyPr>
          <a:lstStyle/>
          <a:p>
            <a:r>
              <a:rPr lang="hu-HU" sz="2200"/>
              <a:t>Reformkonyhán értünk minden, a hagyományostól eltérő táplálkozási formát, ami az egészség megőrzését vagy helyreállítását tűzte ki célul.</a:t>
            </a:r>
          </a:p>
          <a:p>
            <a:r>
              <a:rPr lang="hu-HU" sz="2200"/>
              <a:t>A reformtáplálkozás (natúr táplálkozás néven is ismerjük) minden vegetáriánus táplálkozási irányzatot magába foglal. </a:t>
            </a:r>
          </a:p>
          <a:p>
            <a:r>
              <a:rPr lang="hu-HU" sz="2200"/>
              <a:t>Nagy hangsúlyt fektet a növényi élelmiszerekre. </a:t>
            </a:r>
          </a:p>
          <a:p>
            <a:r>
              <a:rPr lang="hu-HU" sz="2200"/>
              <a:t>A reformkonyha hívei csak olyan növényi (esetleg állati) terméket fogyasztanak, amelyeket nem kezeltek a növénytermelés és állattenyésztés hatékonyságát fokozó vegyi anyagokkal, tehát biotermékek. </a:t>
            </a:r>
          </a:p>
          <a:p>
            <a:r>
              <a:rPr lang="hu-HU" sz="2200"/>
              <a:t>A nyersanyagokat csak igen kíméletes technológiai eljárásoknak vetik alá, és csak természetes forrásból származó élelmiszer-adalékokat és technológiai segédanyagokat alkalmaznak.</a:t>
            </a:r>
          </a:p>
        </p:txBody>
      </p:sp>
    </p:spTree>
    <p:extLst>
      <p:ext uri="{BB962C8B-B14F-4D97-AF65-F5344CB8AC3E}">
        <p14:creationId xmlns:p14="http://schemas.microsoft.com/office/powerpoint/2010/main" val="24603367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260CE08F-48C4-3196-BFF7-1090FDE6C33B}"/>
              </a:ext>
            </a:extLst>
          </p:cNvPr>
          <p:cNvSpPr>
            <a:spLocks noGrp="1"/>
          </p:cNvSpPr>
          <p:nvPr>
            <p:ph type="title"/>
          </p:nvPr>
        </p:nvSpPr>
        <p:spPr>
          <a:xfrm>
            <a:off x="686834" y="1153572"/>
            <a:ext cx="3200400" cy="4461163"/>
          </a:xfrm>
        </p:spPr>
        <p:txBody>
          <a:bodyPr>
            <a:normAutofit/>
          </a:bodyPr>
          <a:lstStyle/>
          <a:p>
            <a:r>
              <a:rPr lang="hu-HU">
                <a:solidFill>
                  <a:srgbClr val="FFFFFF"/>
                </a:solidFill>
              </a:rPr>
              <a:t>A vegetáriánus táplálkozás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artalom helye 2">
            <a:extLst>
              <a:ext uri="{FF2B5EF4-FFF2-40B4-BE49-F238E27FC236}">
                <a16:creationId xmlns:a16="http://schemas.microsoft.com/office/drawing/2014/main" id="{ADB2802B-CF9B-2E8E-832A-35B29B62BE83}"/>
              </a:ext>
            </a:extLst>
          </p:cNvPr>
          <p:cNvSpPr>
            <a:spLocks noGrp="1"/>
          </p:cNvSpPr>
          <p:nvPr>
            <p:ph idx="1"/>
          </p:nvPr>
        </p:nvSpPr>
        <p:spPr>
          <a:xfrm>
            <a:off x="4447308" y="591344"/>
            <a:ext cx="6906491" cy="5585619"/>
          </a:xfrm>
        </p:spPr>
        <p:txBody>
          <a:bodyPr anchor="ctr">
            <a:normAutofit/>
          </a:bodyPr>
          <a:lstStyle/>
          <a:p>
            <a:r>
              <a:rPr lang="hu-HU" dirty="0"/>
              <a:t>Ezen táplálkozási forma – helyesebben életmód – választásának több oka is lehet: vallási, filozófiai, ökológiai, vagy éppen egészségügyi. </a:t>
            </a:r>
          </a:p>
          <a:p>
            <a:r>
              <a:rPr lang="hu-HU" dirty="0"/>
              <a:t>A szó a latin </a:t>
            </a:r>
            <a:r>
              <a:rPr lang="hu-HU" dirty="0" err="1"/>
              <a:t>vegetabilis</a:t>
            </a:r>
            <a:r>
              <a:rPr lang="hu-HU" dirty="0"/>
              <a:t> = növényi szóból ered. </a:t>
            </a:r>
          </a:p>
          <a:p>
            <a:r>
              <a:rPr lang="hu-HU" dirty="0"/>
              <a:t>Több irányzata is van.</a:t>
            </a:r>
          </a:p>
        </p:txBody>
      </p:sp>
    </p:spTree>
    <p:extLst>
      <p:ext uri="{BB962C8B-B14F-4D97-AF65-F5344CB8AC3E}">
        <p14:creationId xmlns:p14="http://schemas.microsoft.com/office/powerpoint/2010/main" val="12134915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B748D663-6BE4-9FE6-27DF-12F1F90DF214}"/>
              </a:ext>
            </a:extLst>
          </p:cNvPr>
          <p:cNvSpPr>
            <a:spLocks noGrp="1"/>
          </p:cNvSpPr>
          <p:nvPr>
            <p:ph type="title"/>
          </p:nvPr>
        </p:nvSpPr>
        <p:spPr>
          <a:xfrm>
            <a:off x="635000" y="640823"/>
            <a:ext cx="3418659" cy="5583148"/>
          </a:xfrm>
        </p:spPr>
        <p:txBody>
          <a:bodyPr anchor="ctr">
            <a:normAutofit/>
          </a:bodyPr>
          <a:lstStyle/>
          <a:p>
            <a:r>
              <a:rPr lang="hu-HU" sz="4600"/>
              <a:t>A vegetáriánus táplálkozás</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rtalom helye 2">
            <a:extLst>
              <a:ext uri="{FF2B5EF4-FFF2-40B4-BE49-F238E27FC236}">
                <a16:creationId xmlns:a16="http://schemas.microsoft.com/office/drawing/2014/main" id="{6BCB34A3-F2CD-E3B7-5F6A-B041872ECE4C}"/>
              </a:ext>
            </a:extLst>
          </p:cNvPr>
          <p:cNvGraphicFramePr>
            <a:graphicFrameLocks noGrp="1"/>
          </p:cNvGraphicFramePr>
          <p:nvPr>
            <p:ph idx="1"/>
            <p:extLst>
              <p:ext uri="{D42A27DB-BD31-4B8C-83A1-F6EECF244321}">
                <p14:modId xmlns:p14="http://schemas.microsoft.com/office/powerpoint/2010/main" val="3368695946"/>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78567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CB7285DA-35DF-AE36-9645-1CCD0AA86005}"/>
              </a:ext>
            </a:extLst>
          </p:cNvPr>
          <p:cNvSpPr>
            <a:spLocks noGrp="1"/>
          </p:cNvSpPr>
          <p:nvPr>
            <p:ph type="title"/>
          </p:nvPr>
        </p:nvSpPr>
        <p:spPr>
          <a:xfrm>
            <a:off x="956826" y="1112969"/>
            <a:ext cx="3937298" cy="4166010"/>
          </a:xfrm>
        </p:spPr>
        <p:txBody>
          <a:bodyPr>
            <a:normAutofit/>
          </a:bodyPr>
          <a:lstStyle/>
          <a:p>
            <a:r>
              <a:rPr lang="hu-HU">
                <a:solidFill>
                  <a:srgbClr val="FFFFFF"/>
                </a:solidFill>
              </a:rPr>
              <a:t>A vegetáriánus táplálkozás</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artalom helye 2">
            <a:extLst>
              <a:ext uri="{FF2B5EF4-FFF2-40B4-BE49-F238E27FC236}">
                <a16:creationId xmlns:a16="http://schemas.microsoft.com/office/drawing/2014/main" id="{BBCC63B0-B6B1-C73B-FCCA-26D14074A5BF}"/>
              </a:ext>
            </a:extLst>
          </p:cNvPr>
          <p:cNvSpPr>
            <a:spLocks noGrp="1"/>
          </p:cNvSpPr>
          <p:nvPr>
            <p:ph idx="1"/>
          </p:nvPr>
        </p:nvSpPr>
        <p:spPr>
          <a:xfrm>
            <a:off x="5584054" y="829758"/>
            <a:ext cx="6409678" cy="5517776"/>
          </a:xfrm>
        </p:spPr>
        <p:txBody>
          <a:bodyPr anchor="t">
            <a:normAutofit/>
          </a:bodyPr>
          <a:lstStyle/>
          <a:p>
            <a:r>
              <a:rPr lang="hu-HU" sz="2600" dirty="0"/>
              <a:t>Vegán: szigorú vagy komplett vegetáriánus. Lemond minden állati eredetű termékről, így a tejről és a tejtermékekről, tojásról, valamint a mézről is. Kizárólag növényi eredetű táplálékot fogyaszt. Ide tartoznak a gyümölcsevők és a nyerskoszton élők. (A nyersanyagok hőkezelésének semmilyen módját nem fogadják el. </a:t>
            </a:r>
          </a:p>
          <a:p>
            <a:r>
              <a:rPr lang="hu-HU" sz="2600" dirty="0" err="1"/>
              <a:t>Makrobiotikus</a:t>
            </a:r>
            <a:r>
              <a:rPr lang="hu-HU" sz="2600" dirty="0"/>
              <a:t> táplálkozás: az étrend gerincét a teljes értékű gabonafélék alkotják, melyek kiegészülnek zöldségfélékkel, hüvelyesekkel, gyümölccsel és olajos magvakkal.</a:t>
            </a: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299162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EF520BEA-2930-519E-304C-79AC61D2D5D1}"/>
              </a:ext>
            </a:extLst>
          </p:cNvPr>
          <p:cNvSpPr>
            <a:spLocks noGrp="1"/>
          </p:cNvSpPr>
          <p:nvPr>
            <p:ph type="title"/>
          </p:nvPr>
        </p:nvSpPr>
        <p:spPr>
          <a:xfrm>
            <a:off x="1171074" y="1396686"/>
            <a:ext cx="3240506" cy="4064628"/>
          </a:xfrm>
        </p:spPr>
        <p:txBody>
          <a:bodyPr>
            <a:normAutofit/>
          </a:bodyPr>
          <a:lstStyle/>
          <a:p>
            <a:r>
              <a:rPr lang="hu-HU">
                <a:solidFill>
                  <a:srgbClr val="FFFFFF"/>
                </a:solidFill>
              </a:rPr>
              <a:t>A vegetáriánus táplálkozás</a:t>
            </a:r>
          </a:p>
        </p:txBody>
      </p:sp>
      <p:sp>
        <p:nvSpPr>
          <p:cNvPr id="26"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7"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artalom helye 2">
            <a:extLst>
              <a:ext uri="{FF2B5EF4-FFF2-40B4-BE49-F238E27FC236}">
                <a16:creationId xmlns:a16="http://schemas.microsoft.com/office/drawing/2014/main" id="{BEC41A56-4D02-4150-A8A8-DB407E2F0109}"/>
              </a:ext>
            </a:extLst>
          </p:cNvPr>
          <p:cNvSpPr>
            <a:spLocks noGrp="1"/>
          </p:cNvSpPr>
          <p:nvPr>
            <p:ph idx="1"/>
          </p:nvPr>
        </p:nvSpPr>
        <p:spPr>
          <a:xfrm>
            <a:off x="5370153" y="976544"/>
            <a:ext cx="6241839" cy="5255579"/>
          </a:xfrm>
        </p:spPr>
        <p:txBody>
          <a:bodyPr>
            <a:noAutofit/>
          </a:bodyPr>
          <a:lstStyle/>
          <a:p>
            <a:r>
              <a:rPr lang="hu-HU" sz="2400" dirty="0"/>
              <a:t>Ha szakszerűen állítják össze a szemi-vegetáriánus és a </a:t>
            </a:r>
            <a:r>
              <a:rPr lang="hu-HU" sz="2400" dirty="0" err="1"/>
              <a:t>lakto</a:t>
            </a:r>
            <a:r>
              <a:rPr lang="hu-HU" sz="2400" dirty="0"/>
              <a:t>-ovo-vegetáriánus étrendet, akkor az gyakorlatilag minden korosztály számára elfogadható. </a:t>
            </a:r>
          </a:p>
          <a:p>
            <a:r>
              <a:rPr lang="hu-HU" sz="2400" dirty="0"/>
              <a:t>A </a:t>
            </a:r>
            <a:r>
              <a:rPr lang="hu-HU" sz="2400" dirty="0" err="1"/>
              <a:t>vegán</a:t>
            </a:r>
            <a:r>
              <a:rPr lang="hu-HU" sz="2400" dirty="0"/>
              <a:t> és </a:t>
            </a:r>
            <a:r>
              <a:rPr lang="hu-HU" sz="2400" dirty="0" err="1"/>
              <a:t>makrobiotikus</a:t>
            </a:r>
            <a:r>
              <a:rPr lang="hu-HU" sz="2400" dirty="0"/>
              <a:t> táplálkozás terhes és szoptató anyáknak, gyermekeknek és betegeknek nem javasolható, mert a tápanyagbevitel elégtelen volta miatt hiányártalmak léphetnek fel. </a:t>
            </a:r>
          </a:p>
          <a:p>
            <a:r>
              <a:rPr lang="hu-HU" sz="2400" dirty="0"/>
              <a:t>Ha valaki felnőttkorban mégis emellett a táplálkozási és életmódforma mellett dönt, a B6-, a B12-, a D-vitamin, valamint a vas-, a kalcium- és a cinkhiányt speciális készítmények segítségével megelőzheti, de szedésük csak orvosi ellenőrzés mellett történhet.</a:t>
            </a:r>
          </a:p>
        </p:txBody>
      </p:sp>
    </p:spTree>
    <p:extLst>
      <p:ext uri="{BB962C8B-B14F-4D97-AF65-F5344CB8AC3E}">
        <p14:creationId xmlns:p14="http://schemas.microsoft.com/office/powerpoint/2010/main" val="22441282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C5DEE225-C84F-28F7-B8B1-8D2EA37EAC4F}"/>
              </a:ext>
            </a:extLst>
          </p:cNvPr>
          <p:cNvSpPr>
            <a:spLocks noGrp="1"/>
          </p:cNvSpPr>
          <p:nvPr>
            <p:ph type="title"/>
          </p:nvPr>
        </p:nvSpPr>
        <p:spPr>
          <a:xfrm>
            <a:off x="956826" y="1112969"/>
            <a:ext cx="3937298" cy="4166010"/>
          </a:xfrm>
        </p:spPr>
        <p:txBody>
          <a:bodyPr>
            <a:normAutofit/>
          </a:bodyPr>
          <a:lstStyle/>
          <a:p>
            <a:r>
              <a:rPr lang="hu-HU">
                <a:solidFill>
                  <a:srgbClr val="FFFFFF"/>
                </a:solidFill>
              </a:rPr>
              <a:t>A biotáplálkozás</a:t>
            </a:r>
          </a:p>
        </p:txBody>
      </p:sp>
      <p:sp>
        <p:nvSpPr>
          <p:cNvPr id="21"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artalom helye 2">
            <a:extLst>
              <a:ext uri="{FF2B5EF4-FFF2-40B4-BE49-F238E27FC236}">
                <a16:creationId xmlns:a16="http://schemas.microsoft.com/office/drawing/2014/main" id="{F1DB33B2-BE42-0716-C8FA-D11AFBF3CFBD}"/>
              </a:ext>
            </a:extLst>
          </p:cNvPr>
          <p:cNvSpPr>
            <a:spLocks noGrp="1"/>
          </p:cNvSpPr>
          <p:nvPr>
            <p:ph idx="1"/>
          </p:nvPr>
        </p:nvSpPr>
        <p:spPr>
          <a:xfrm>
            <a:off x="6096000" y="820880"/>
            <a:ext cx="5257799" cy="4889350"/>
          </a:xfrm>
        </p:spPr>
        <p:txBody>
          <a:bodyPr anchor="t">
            <a:normAutofit/>
          </a:bodyPr>
          <a:lstStyle/>
          <a:p>
            <a:r>
              <a:rPr lang="hu-HU" sz="2400"/>
              <a:t>A </a:t>
            </a:r>
            <a:r>
              <a:rPr lang="hu-HU" sz="2400" err="1"/>
              <a:t>bio</a:t>
            </a:r>
            <a:r>
              <a:rPr lang="hu-HU" sz="2400"/>
              <a:t> termék nem más, mint egy: kizárólag környezetbarát technológiával előállított, természetes, vegyszermentes és a szervezetre nézve egészséges termék.</a:t>
            </a:r>
          </a:p>
          <a:p>
            <a:r>
              <a:rPr lang="hu-HU" sz="2400"/>
              <a:t>A bioterméknek, illetve előállítójának meg kell felelnie az EU 2092/91/EEC rendeletének, a kapcsolódó hazai jogszabályoknak és a Biokultúra Egyesület előírásainak.</a:t>
            </a:r>
          </a:p>
          <a:p>
            <a:r>
              <a:rPr lang="hu-HU" sz="2400"/>
              <a:t>A </a:t>
            </a:r>
            <a:r>
              <a:rPr lang="hu-HU" sz="2400" err="1"/>
              <a:t>biotáplálkozás</a:t>
            </a:r>
            <a:r>
              <a:rPr lang="hu-HU" sz="2400"/>
              <a:t> nem azonos a vegetarianizmussal, hiszen létezik </a:t>
            </a:r>
            <a:r>
              <a:rPr lang="hu-HU" sz="2400" err="1"/>
              <a:t>biohús</a:t>
            </a:r>
            <a:r>
              <a:rPr lang="hu-HU" sz="2400"/>
              <a:t> is.</a:t>
            </a: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7593929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1D755F44-3AB7-7752-E7FE-1C92013E195F}"/>
              </a:ext>
            </a:extLst>
          </p:cNvPr>
          <p:cNvSpPr>
            <a:spLocks noGrp="1"/>
          </p:cNvSpPr>
          <p:nvPr>
            <p:ph type="title"/>
          </p:nvPr>
        </p:nvSpPr>
        <p:spPr>
          <a:xfrm>
            <a:off x="838200" y="365125"/>
            <a:ext cx="10515600" cy="1325563"/>
          </a:xfrm>
        </p:spPr>
        <p:txBody>
          <a:bodyPr>
            <a:normAutofit/>
          </a:bodyPr>
          <a:lstStyle/>
          <a:p>
            <a:r>
              <a:rPr lang="hu-HU" sz="4200"/>
              <a:t>Korszerű étkezési szokások kialakítása</a:t>
            </a:r>
            <a:br>
              <a:rPr lang="hu-HU" sz="4200"/>
            </a:br>
            <a:r>
              <a:rPr lang="hu-HU" sz="4200"/>
              <a:t>a hétköznapok konyhájában</a:t>
            </a:r>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rtalom helye 2">
            <a:extLst>
              <a:ext uri="{FF2B5EF4-FFF2-40B4-BE49-F238E27FC236}">
                <a16:creationId xmlns:a16="http://schemas.microsoft.com/office/drawing/2014/main" id="{1AE865DC-0D45-38C3-0C81-8DC4AABBE2DA}"/>
              </a:ext>
            </a:extLst>
          </p:cNvPr>
          <p:cNvGraphicFramePr>
            <a:graphicFrameLocks noGrp="1"/>
          </p:cNvGraphicFramePr>
          <p:nvPr>
            <p:ph idx="1"/>
            <p:extLst>
              <p:ext uri="{D42A27DB-BD31-4B8C-83A1-F6EECF244321}">
                <p14:modId xmlns:p14="http://schemas.microsoft.com/office/powerpoint/2010/main" val="772460667"/>
              </p:ext>
            </p:extLst>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45005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9E2155F8-C1F7-F3F2-DDA2-50AF59F9A02C}"/>
              </a:ext>
            </a:extLst>
          </p:cNvPr>
          <p:cNvSpPr>
            <a:spLocks noGrp="1"/>
          </p:cNvSpPr>
          <p:nvPr>
            <p:ph type="title"/>
          </p:nvPr>
        </p:nvSpPr>
        <p:spPr>
          <a:xfrm>
            <a:off x="1389278" y="1233241"/>
            <a:ext cx="3240506" cy="4064628"/>
          </a:xfrm>
        </p:spPr>
        <p:txBody>
          <a:bodyPr>
            <a:normAutofit/>
          </a:bodyPr>
          <a:lstStyle/>
          <a:p>
            <a:r>
              <a:rPr lang="hu-HU">
                <a:solidFill>
                  <a:srgbClr val="FFFFFF"/>
                </a:solidFill>
              </a:rPr>
              <a:t>Ételallergia</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artalom helye 2">
            <a:extLst>
              <a:ext uri="{FF2B5EF4-FFF2-40B4-BE49-F238E27FC236}">
                <a16:creationId xmlns:a16="http://schemas.microsoft.com/office/drawing/2014/main" id="{2106AEF8-3470-CD4F-A323-EF2E88CCA13F}"/>
              </a:ext>
            </a:extLst>
          </p:cNvPr>
          <p:cNvSpPr>
            <a:spLocks noGrp="1"/>
          </p:cNvSpPr>
          <p:nvPr>
            <p:ph idx="1"/>
          </p:nvPr>
        </p:nvSpPr>
        <p:spPr>
          <a:xfrm>
            <a:off x="6096000" y="820880"/>
            <a:ext cx="5257799" cy="4889350"/>
          </a:xfrm>
        </p:spPr>
        <p:txBody>
          <a:bodyPr anchor="t">
            <a:normAutofit/>
          </a:bodyPr>
          <a:lstStyle/>
          <a:p>
            <a:r>
              <a:rPr lang="hu-HU" sz="2200"/>
              <a:t>Az ételallergia hátterében az immunrendszer kóros válasza áll. Akkor fordul elő, ha az immunrendszer téves módon veszélyesnek ismer fel valamely étel összetevőt - legtöbbször fehérjét -, és beindítja a védekezési reakciót ellene. Az allergia tüneteit akkor látjuk, amikor a védekező ellenanyagok harcra kelnek a veszélyesnek vélt összetevővel szemben.</a:t>
            </a:r>
          </a:p>
          <a:p>
            <a:r>
              <a:rPr lang="hu-HU" sz="2200"/>
              <a:t>A leggyakoribb allergiát okozó ételek felnőtteknél: tojás, kagyló, halak, mogyoró. Gyermekeknél, a külföldi szakirodalom szerint, a leggyakoribb allergének a tej, a szója, tojás, halfélék és tenger gyümölcsei, és az olajos magvak.</a:t>
            </a: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626809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953CF8E3-84B5-50A6-394B-5EA8B272BAFB}"/>
              </a:ext>
            </a:extLst>
          </p:cNvPr>
          <p:cNvSpPr>
            <a:spLocks noGrp="1"/>
          </p:cNvSpPr>
          <p:nvPr>
            <p:ph type="title"/>
          </p:nvPr>
        </p:nvSpPr>
        <p:spPr>
          <a:xfrm>
            <a:off x="956826" y="1112969"/>
            <a:ext cx="3937298" cy="4166010"/>
          </a:xfrm>
        </p:spPr>
        <p:txBody>
          <a:bodyPr>
            <a:normAutofit/>
          </a:bodyPr>
          <a:lstStyle/>
          <a:p>
            <a:r>
              <a:rPr lang="hu-HU">
                <a:solidFill>
                  <a:srgbClr val="FFFFFF"/>
                </a:solidFill>
              </a:rPr>
              <a:t>Ételallergia</a:t>
            </a:r>
          </a:p>
        </p:txBody>
      </p:sp>
      <p:sp>
        <p:nvSpPr>
          <p:cNvPr id="19"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artalom helye 2">
            <a:extLst>
              <a:ext uri="{FF2B5EF4-FFF2-40B4-BE49-F238E27FC236}">
                <a16:creationId xmlns:a16="http://schemas.microsoft.com/office/drawing/2014/main" id="{11758052-E2C7-B1D7-C634-53A8A6ED6ABC}"/>
              </a:ext>
            </a:extLst>
          </p:cNvPr>
          <p:cNvSpPr>
            <a:spLocks noGrp="1"/>
          </p:cNvSpPr>
          <p:nvPr>
            <p:ph idx="1"/>
          </p:nvPr>
        </p:nvSpPr>
        <p:spPr>
          <a:xfrm>
            <a:off x="6096000" y="820880"/>
            <a:ext cx="5257799" cy="4889350"/>
          </a:xfrm>
        </p:spPr>
        <p:txBody>
          <a:bodyPr anchor="t">
            <a:normAutofit/>
          </a:bodyPr>
          <a:lstStyle/>
          <a:p>
            <a:r>
              <a:rPr lang="hu-HU" sz="2000" b="1" dirty="0"/>
              <a:t>Földimogyoró</a:t>
            </a:r>
            <a:r>
              <a:rPr lang="hu-HU" sz="2000" dirty="0"/>
              <a:t>-allergia: Az egyik leggyakoribb ételallergia, és egyben az egyik leginkább veszélyes is. </a:t>
            </a:r>
          </a:p>
          <a:p>
            <a:r>
              <a:rPr lang="hu-HU" sz="2000" b="1" dirty="0" err="1"/>
              <a:t>Tojásallergia</a:t>
            </a:r>
            <a:r>
              <a:rPr lang="hu-HU" sz="2000" dirty="0" err="1"/>
              <a:t>:A</a:t>
            </a:r>
            <a:r>
              <a:rPr lang="hu-HU" sz="2000" dirty="0"/>
              <a:t> tojásallergiásoknak nem csak a tyúk-, hanem a kacsa-, liba, pulyka- és fürjtojást is kerülniük érdemes. </a:t>
            </a:r>
          </a:p>
          <a:p>
            <a:r>
              <a:rPr lang="hu-HU" sz="2000" b="1" dirty="0"/>
              <a:t>Szójaallergia</a:t>
            </a:r>
            <a:r>
              <a:rPr lang="hu-HU" sz="2000" dirty="0"/>
              <a:t>: Szóját is több mindenbe tesznek, mint hinnénk, szóval figyeljük az ételek címkéit.</a:t>
            </a:r>
          </a:p>
          <a:p>
            <a:r>
              <a:rPr lang="hu-HU" sz="2000" b="1" dirty="0"/>
              <a:t>Hal-</a:t>
            </a:r>
            <a:r>
              <a:rPr lang="hu-HU" sz="2000" dirty="0"/>
              <a:t>, illetve tengerihal-allergia: A felnőttek között az egyik leggyakoribb allergiaforma, amely sok fajtájú halra jelentkezhet. Ha valaki a tengeriekre allergiás, az nem feltétlenül jelenti azt, hogy az édesvíziekre is, és ez fordítva is igaz. </a:t>
            </a: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7085802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A5868D71-BD92-02A6-2312-316FF16257B1}"/>
              </a:ext>
            </a:extLst>
          </p:cNvPr>
          <p:cNvSpPr>
            <a:spLocks noGrp="1"/>
          </p:cNvSpPr>
          <p:nvPr>
            <p:ph type="title"/>
          </p:nvPr>
        </p:nvSpPr>
        <p:spPr>
          <a:xfrm>
            <a:off x="956826" y="1112969"/>
            <a:ext cx="3937298" cy="4166010"/>
          </a:xfrm>
        </p:spPr>
        <p:txBody>
          <a:bodyPr>
            <a:normAutofit/>
          </a:bodyPr>
          <a:lstStyle/>
          <a:p>
            <a:r>
              <a:rPr lang="hu-HU">
                <a:solidFill>
                  <a:srgbClr val="FFFFFF"/>
                </a:solidFill>
              </a:rPr>
              <a:t>Ételallergia</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artalom helye 2">
            <a:extLst>
              <a:ext uri="{FF2B5EF4-FFF2-40B4-BE49-F238E27FC236}">
                <a16:creationId xmlns:a16="http://schemas.microsoft.com/office/drawing/2014/main" id="{BF857947-1145-9268-9990-CAB62D5CE216}"/>
              </a:ext>
            </a:extLst>
          </p:cNvPr>
          <p:cNvSpPr>
            <a:spLocks noGrp="1"/>
          </p:cNvSpPr>
          <p:nvPr>
            <p:ph idx="1"/>
          </p:nvPr>
        </p:nvSpPr>
        <p:spPr>
          <a:xfrm>
            <a:off x="6096000" y="820880"/>
            <a:ext cx="5257799" cy="4889350"/>
          </a:xfrm>
        </p:spPr>
        <p:txBody>
          <a:bodyPr anchor="t">
            <a:normAutofit/>
          </a:bodyPr>
          <a:lstStyle/>
          <a:p>
            <a:r>
              <a:rPr lang="hu-HU" sz="2400" b="1" dirty="0"/>
              <a:t>Tej</a:t>
            </a:r>
            <a:r>
              <a:rPr lang="hu-HU" sz="2400" dirty="0"/>
              <a:t>: Az egyik gyakori élelmiszerallergia a tejallergia. Ez nem egyenlő a laktózérzékenységgel és a tejfehérjeérzékenységgel sem. Ez annál jóval súlyosabb. Érzékenység esetén mindössze néhány kellemetlen tünet jelentkezik.</a:t>
            </a:r>
          </a:p>
          <a:p>
            <a:r>
              <a:rPr lang="hu-HU" sz="2400" b="1" dirty="0"/>
              <a:t>Diófélék</a:t>
            </a:r>
            <a:r>
              <a:rPr lang="hu-HU" sz="2400" dirty="0"/>
              <a:t>: A dió, a mandula, a </a:t>
            </a:r>
            <a:r>
              <a:rPr lang="hu-HU" sz="2400" dirty="0" err="1"/>
              <a:t>pekándió</a:t>
            </a:r>
            <a:r>
              <a:rPr lang="hu-HU" sz="2400" dirty="0"/>
              <a:t>, a pisztácia és a kesudió is okozhat allergiát. </a:t>
            </a:r>
          </a:p>
          <a:p>
            <a:r>
              <a:rPr lang="hu-HU" sz="2400" b="1" dirty="0"/>
              <a:t>Búza</a:t>
            </a:r>
            <a:r>
              <a:rPr lang="hu-HU" sz="2400" dirty="0"/>
              <a:t>: Ahogy a tejallergia eltér tejérzékenységtől, úgy a búzaallergia is a gluténérzékenységtől. </a:t>
            </a: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3061908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95E724CC-FEE9-1A6B-2EFF-6FB94D34C2E5}"/>
              </a:ext>
            </a:extLst>
          </p:cNvPr>
          <p:cNvSpPr>
            <a:spLocks noGrp="1"/>
          </p:cNvSpPr>
          <p:nvPr>
            <p:ph type="title"/>
          </p:nvPr>
        </p:nvSpPr>
        <p:spPr>
          <a:xfrm>
            <a:off x="956826" y="1112969"/>
            <a:ext cx="3937298" cy="4166010"/>
          </a:xfrm>
        </p:spPr>
        <p:txBody>
          <a:bodyPr>
            <a:normAutofit/>
          </a:bodyPr>
          <a:lstStyle/>
          <a:p>
            <a:r>
              <a:rPr lang="hu-HU" sz="3700">
                <a:solidFill>
                  <a:srgbClr val="FFFFFF"/>
                </a:solidFill>
              </a:rPr>
              <a:t>Táplálékintolerancia</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artalom helye 2">
            <a:extLst>
              <a:ext uri="{FF2B5EF4-FFF2-40B4-BE49-F238E27FC236}">
                <a16:creationId xmlns:a16="http://schemas.microsoft.com/office/drawing/2014/main" id="{2A9399AC-D91F-B09D-F538-C68DCDA47FA7}"/>
              </a:ext>
            </a:extLst>
          </p:cNvPr>
          <p:cNvSpPr>
            <a:spLocks noGrp="1"/>
          </p:cNvSpPr>
          <p:nvPr>
            <p:ph idx="1"/>
          </p:nvPr>
        </p:nvSpPr>
        <p:spPr>
          <a:xfrm>
            <a:off x="6096000" y="820880"/>
            <a:ext cx="5257799" cy="4889350"/>
          </a:xfrm>
        </p:spPr>
        <p:txBody>
          <a:bodyPr anchor="t">
            <a:normAutofit/>
          </a:bodyPr>
          <a:lstStyle/>
          <a:p>
            <a:pPr marL="0" indent="0">
              <a:buNone/>
            </a:pPr>
            <a:r>
              <a:rPr lang="hu-HU" sz="2000" dirty="0"/>
              <a:t>Táplálékintolerancia esetén a tünetek nem közvetlenül étkezés után, hanem több órával, akár napokkal később jelentkeznek. Ezek hátterében bélműködési problémák állhatnak, melyeket a nem megfelelő emésztés, a bél megváltozott perisztaltikája, valamint a bélfal áteresztőképességének fokozódása okoz.</a:t>
            </a:r>
          </a:p>
          <a:p>
            <a:r>
              <a:rPr lang="hu-HU" sz="2000" b="1" dirty="0"/>
              <a:t>Laktózintolerancia</a:t>
            </a:r>
            <a:r>
              <a:rPr lang="hu-HU" sz="2000" dirty="0"/>
              <a:t> során az emésztőrendszer nem tudja maradéktalanul lebontani (vagyis megemészteni) a tejcukrot, ugyanis az ehhez szükséges </a:t>
            </a:r>
            <a:r>
              <a:rPr lang="hu-HU" sz="2000" dirty="0" err="1"/>
              <a:t>laktáz</a:t>
            </a:r>
            <a:r>
              <a:rPr lang="hu-HU" sz="2000" dirty="0"/>
              <a:t> enzimből nem termelődik elegendő a szervezetben.</a:t>
            </a:r>
          </a:p>
          <a:p>
            <a:r>
              <a:rPr lang="hu-HU" sz="2000" dirty="0"/>
              <a:t>A </a:t>
            </a:r>
            <a:r>
              <a:rPr lang="hu-HU" sz="2000" b="1" dirty="0"/>
              <a:t>lisztérzékenység</a:t>
            </a:r>
            <a:r>
              <a:rPr lang="hu-HU" sz="2000" dirty="0"/>
              <a:t> (más néven </a:t>
            </a:r>
            <a:r>
              <a:rPr lang="hu-HU" sz="2000" dirty="0" err="1"/>
              <a:t>cöliákia</a:t>
            </a:r>
            <a:r>
              <a:rPr lang="hu-HU" sz="2000" dirty="0"/>
              <a:t>) egy, elsősorban a vékonybelet érintő autoimmun betegség, amely nem gyógyítható, de diétával jól kezelhető.</a:t>
            </a: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336629546"/>
      </p:ext>
    </p:extLst>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TotalTime>
  <Words>3427</Words>
  <Application>Microsoft Office PowerPoint</Application>
  <PresentationFormat>Szélesvásznú</PresentationFormat>
  <Paragraphs>232</Paragraphs>
  <Slides>38</Slides>
  <Notes>7</Notes>
  <HiddenSlides>0</HiddenSlides>
  <MMClips>0</MMClips>
  <ScaleCrop>false</ScaleCrop>
  <HeadingPairs>
    <vt:vector size="6" baseType="variant">
      <vt:variant>
        <vt:lpstr>Használt betűtípusok</vt:lpstr>
      </vt:variant>
      <vt:variant>
        <vt:i4>4</vt:i4>
      </vt:variant>
      <vt:variant>
        <vt:lpstr>Téma</vt:lpstr>
      </vt:variant>
      <vt:variant>
        <vt:i4>1</vt:i4>
      </vt:variant>
      <vt:variant>
        <vt:lpstr>Diacímek</vt:lpstr>
      </vt:variant>
      <vt:variant>
        <vt:i4>38</vt:i4>
      </vt:variant>
    </vt:vector>
  </HeadingPairs>
  <TitlesOfParts>
    <vt:vector size="43" baseType="lpstr">
      <vt:lpstr>Arial</vt:lpstr>
      <vt:lpstr>Calibri</vt:lpstr>
      <vt:lpstr>Calibri Light</vt:lpstr>
      <vt:lpstr>verdana</vt:lpstr>
      <vt:lpstr>Office-téma</vt:lpstr>
      <vt:lpstr>Ételek tálalása 3</vt:lpstr>
      <vt:lpstr>Az étrend, a menü fogalma</vt:lpstr>
      <vt:lpstr>Az étrend, a menü fogalma</vt:lpstr>
      <vt:lpstr>Étrendfajták a kereskedelmi vendéglátásban</vt:lpstr>
      <vt:lpstr>Napi üzleti menü</vt:lpstr>
      <vt:lpstr>Előfizetéses menü</vt:lpstr>
      <vt:lpstr>Előfizetéses menü</vt:lpstr>
      <vt:lpstr>Panziós menü</vt:lpstr>
      <vt:lpstr>Rendezvény menü</vt:lpstr>
      <vt:lpstr>Étrendek a közétkeztetésben</vt:lpstr>
      <vt:lpstr>Tápanyag ellátás</vt:lpstr>
      <vt:lpstr>Házhoz szállítás</vt:lpstr>
      <vt:lpstr>Az étrend kialakításának szempontjai</vt:lpstr>
      <vt:lpstr>Az alapanyag változatossága</vt:lpstr>
      <vt:lpstr>Színben való változatosság</vt:lpstr>
      <vt:lpstr>Ízek változatossága</vt:lpstr>
      <vt:lpstr>Halmazállapotban, hőmérsékletben való változatosság</vt:lpstr>
      <vt:lpstr>Készítési módbeli változatosság</vt:lpstr>
      <vt:lpstr>A költségek nagysága, alakulása</vt:lpstr>
      <vt:lpstr>A vendégkör igényei </vt:lpstr>
      <vt:lpstr>A kínálat szélesítése</vt:lpstr>
      <vt:lpstr>Az egészséges étrend</vt:lpstr>
      <vt:lpstr>Az egészséges étrend</vt:lpstr>
      <vt:lpstr>A szénhidrátok</vt:lpstr>
      <vt:lpstr>A zsírok</vt:lpstr>
      <vt:lpstr>A fehérjék</vt:lpstr>
      <vt:lpstr>Ásványi anyagok</vt:lpstr>
      <vt:lpstr>Alternatív táplálkozási formák: reformtáplálkozás, vegetáriánus táplálkozás</vt:lpstr>
      <vt:lpstr>A vegetáriánus táplálkozás</vt:lpstr>
      <vt:lpstr>A vegetáriánus táplálkozás</vt:lpstr>
      <vt:lpstr>A vegetáriánus táplálkozás</vt:lpstr>
      <vt:lpstr>A vegetáriánus táplálkozás</vt:lpstr>
      <vt:lpstr>A biotáplálkozás</vt:lpstr>
      <vt:lpstr>Korszerű étkezési szokások kialakítása a hétköznapok konyhájában</vt:lpstr>
      <vt:lpstr>Ételallergia</vt:lpstr>
      <vt:lpstr>Ételallergia</vt:lpstr>
      <vt:lpstr>Ételallergia</vt:lpstr>
      <vt:lpstr>Táplálékintolerancia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Ételek tálalása 3</dc:title>
  <dc:creator>V�radi N�ra Eszter</dc:creator>
  <cp:lastModifiedBy>Váradi Nóra</cp:lastModifiedBy>
  <cp:revision>3</cp:revision>
  <dcterms:created xsi:type="dcterms:W3CDTF">2023-07-19T11:30:31Z</dcterms:created>
  <dcterms:modified xsi:type="dcterms:W3CDTF">2025-06-23T08:46:44Z</dcterms:modified>
</cp:coreProperties>
</file>