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D938CB-0E61-47FA-ACAD-970F2A50231C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C7F7678-F342-42B7-B53B-FD018CB46533}">
      <dgm:prSet/>
      <dgm:spPr/>
      <dgm:t>
        <a:bodyPr/>
        <a:lstStyle/>
        <a:p>
          <a:r>
            <a:rPr lang="hu-HU"/>
            <a:t>A felszolgálási munka szempontjából megkülönböztetünk </a:t>
          </a:r>
          <a:endParaRPr lang="en-US"/>
        </a:p>
      </dgm:t>
    </dgm:pt>
    <dgm:pt modelId="{9326000D-D63D-4E46-9E5D-CA4AFF171D60}" type="parTrans" cxnId="{585C1AB4-253F-4F9F-B5C6-AE3B2059B967}">
      <dgm:prSet/>
      <dgm:spPr/>
      <dgm:t>
        <a:bodyPr/>
        <a:lstStyle/>
        <a:p>
          <a:endParaRPr lang="en-US"/>
        </a:p>
      </dgm:t>
    </dgm:pt>
    <dgm:pt modelId="{3ACC16BA-54A7-4571-9BC5-4858DFDC4DC2}" type="sibTrans" cxnId="{585C1AB4-253F-4F9F-B5C6-AE3B2059B967}">
      <dgm:prSet/>
      <dgm:spPr/>
      <dgm:t>
        <a:bodyPr/>
        <a:lstStyle/>
        <a:p>
          <a:endParaRPr lang="en-US"/>
        </a:p>
      </dgm:t>
    </dgm:pt>
    <dgm:pt modelId="{855536ED-067B-4E84-83EB-E4EADF9290FE}">
      <dgm:prSet/>
      <dgm:spPr/>
      <dgm:t>
        <a:bodyPr/>
        <a:lstStyle/>
        <a:p>
          <a:r>
            <a:rPr lang="hu-HU"/>
            <a:t>társas étkezéseket, </a:t>
          </a:r>
          <a:endParaRPr lang="en-US"/>
        </a:p>
      </dgm:t>
    </dgm:pt>
    <dgm:pt modelId="{A93F1AE9-A766-4731-A71F-78980A326DD4}" type="parTrans" cxnId="{6ECAFD0D-3C64-4AF3-A332-630C4E2420E5}">
      <dgm:prSet/>
      <dgm:spPr/>
      <dgm:t>
        <a:bodyPr/>
        <a:lstStyle/>
        <a:p>
          <a:endParaRPr lang="en-US"/>
        </a:p>
      </dgm:t>
    </dgm:pt>
    <dgm:pt modelId="{F4C8B5E1-4525-4984-8461-F8F4CE6E2F3B}" type="sibTrans" cxnId="{6ECAFD0D-3C64-4AF3-A332-630C4E2420E5}">
      <dgm:prSet/>
      <dgm:spPr/>
      <dgm:t>
        <a:bodyPr/>
        <a:lstStyle/>
        <a:p>
          <a:endParaRPr lang="en-US"/>
        </a:p>
      </dgm:t>
    </dgm:pt>
    <dgm:pt modelId="{97A7ACD3-302B-4F7B-B70A-98C28E54B4EE}">
      <dgm:prSet/>
      <dgm:spPr/>
      <dgm:t>
        <a:bodyPr/>
        <a:lstStyle/>
        <a:p>
          <a:r>
            <a:rPr lang="hu-HU"/>
            <a:t>fogadásokat, </a:t>
          </a:r>
          <a:endParaRPr lang="en-US"/>
        </a:p>
      </dgm:t>
    </dgm:pt>
    <dgm:pt modelId="{845F9309-8E03-4C02-BC7D-2418AE999D51}" type="parTrans" cxnId="{DC535CD0-72A9-494D-B29E-159EAD4EF53B}">
      <dgm:prSet/>
      <dgm:spPr/>
      <dgm:t>
        <a:bodyPr/>
        <a:lstStyle/>
        <a:p>
          <a:endParaRPr lang="en-US"/>
        </a:p>
      </dgm:t>
    </dgm:pt>
    <dgm:pt modelId="{2F03ACD9-E44E-4E22-9F5D-4CF34066465E}" type="sibTrans" cxnId="{DC535CD0-72A9-494D-B29E-159EAD4EF53B}">
      <dgm:prSet/>
      <dgm:spPr/>
      <dgm:t>
        <a:bodyPr/>
        <a:lstStyle/>
        <a:p>
          <a:endParaRPr lang="en-US"/>
        </a:p>
      </dgm:t>
    </dgm:pt>
    <dgm:pt modelId="{C74DDA41-9A13-410F-95A5-CA7ABE77D62F}">
      <dgm:prSet/>
      <dgm:spPr/>
      <dgm:t>
        <a:bodyPr/>
        <a:lstStyle/>
        <a:p>
          <a:r>
            <a:rPr lang="hu-HU"/>
            <a:t>koktélparty-kat. </a:t>
          </a:r>
          <a:endParaRPr lang="en-US"/>
        </a:p>
      </dgm:t>
    </dgm:pt>
    <dgm:pt modelId="{E5D6E0D4-7BCF-4AFF-932A-5371B4B6C2C1}" type="parTrans" cxnId="{EE8A268B-92C6-438D-9594-E00549A768F3}">
      <dgm:prSet/>
      <dgm:spPr/>
      <dgm:t>
        <a:bodyPr/>
        <a:lstStyle/>
        <a:p>
          <a:endParaRPr lang="en-US"/>
        </a:p>
      </dgm:t>
    </dgm:pt>
    <dgm:pt modelId="{251BBE1A-EEA4-432E-8051-DCA9653CBEDF}" type="sibTrans" cxnId="{EE8A268B-92C6-438D-9594-E00549A768F3}">
      <dgm:prSet/>
      <dgm:spPr/>
      <dgm:t>
        <a:bodyPr/>
        <a:lstStyle/>
        <a:p>
          <a:endParaRPr lang="en-US"/>
        </a:p>
      </dgm:t>
    </dgm:pt>
    <dgm:pt modelId="{F2448F7E-EA35-4EC6-BF3C-EEAA521862F2}">
      <dgm:prSet/>
      <dgm:spPr/>
      <dgm:t>
        <a:bodyPr/>
        <a:lstStyle/>
        <a:p>
          <a:r>
            <a:rPr lang="hu-HU"/>
            <a:t>A rendezvény helyszíne szempontjából megkülönböztetünk </a:t>
          </a:r>
          <a:endParaRPr lang="en-US"/>
        </a:p>
      </dgm:t>
    </dgm:pt>
    <dgm:pt modelId="{B3B091D9-4874-45D6-8BEA-B3F3227CC2F4}" type="parTrans" cxnId="{4C35712C-9F9C-469B-BDDD-2885EAD52FD3}">
      <dgm:prSet/>
      <dgm:spPr/>
      <dgm:t>
        <a:bodyPr/>
        <a:lstStyle/>
        <a:p>
          <a:endParaRPr lang="en-US"/>
        </a:p>
      </dgm:t>
    </dgm:pt>
    <dgm:pt modelId="{EDF8F2FD-F6BF-49F7-B7F4-B61BC0F1DF54}" type="sibTrans" cxnId="{4C35712C-9F9C-469B-BDDD-2885EAD52FD3}">
      <dgm:prSet/>
      <dgm:spPr/>
      <dgm:t>
        <a:bodyPr/>
        <a:lstStyle/>
        <a:p>
          <a:endParaRPr lang="en-US"/>
        </a:p>
      </dgm:t>
    </dgm:pt>
    <dgm:pt modelId="{D796BB68-C36C-498D-B3BC-A2F385B03278}">
      <dgm:prSet/>
      <dgm:spPr/>
      <dgm:t>
        <a:bodyPr/>
        <a:lstStyle/>
        <a:p>
          <a:r>
            <a:rPr lang="hu-HU"/>
            <a:t>házon belüli </a:t>
          </a:r>
          <a:endParaRPr lang="en-US"/>
        </a:p>
      </dgm:t>
    </dgm:pt>
    <dgm:pt modelId="{5D22A2D4-0DB7-4930-AACE-5CF1349B1C9A}" type="parTrans" cxnId="{9D72DF3E-3769-4343-9273-A7D008D8DFCA}">
      <dgm:prSet/>
      <dgm:spPr/>
      <dgm:t>
        <a:bodyPr/>
        <a:lstStyle/>
        <a:p>
          <a:endParaRPr lang="en-US"/>
        </a:p>
      </dgm:t>
    </dgm:pt>
    <dgm:pt modelId="{440146AC-622A-4D94-8805-B957E71DEE29}" type="sibTrans" cxnId="{9D72DF3E-3769-4343-9273-A7D008D8DFCA}">
      <dgm:prSet/>
      <dgm:spPr/>
      <dgm:t>
        <a:bodyPr/>
        <a:lstStyle/>
        <a:p>
          <a:endParaRPr lang="en-US"/>
        </a:p>
      </dgm:t>
    </dgm:pt>
    <dgm:pt modelId="{C5ED5B5E-CD1F-4703-9520-F12B5F0FBA48}">
      <dgm:prSet/>
      <dgm:spPr/>
      <dgm:t>
        <a:bodyPr/>
        <a:lstStyle/>
        <a:p>
          <a:r>
            <a:rPr lang="hu-HU"/>
            <a:t>házon kívüli rendezvényeket.  </a:t>
          </a:r>
          <a:endParaRPr lang="en-US"/>
        </a:p>
      </dgm:t>
    </dgm:pt>
    <dgm:pt modelId="{288B8916-49AF-4465-BF7A-DC2C00711213}" type="parTrans" cxnId="{313B88F6-5E5A-41C6-B6A3-E2D749796729}">
      <dgm:prSet/>
      <dgm:spPr/>
      <dgm:t>
        <a:bodyPr/>
        <a:lstStyle/>
        <a:p>
          <a:endParaRPr lang="en-US"/>
        </a:p>
      </dgm:t>
    </dgm:pt>
    <dgm:pt modelId="{D7F5630D-7E3F-41BA-9442-6509E5B3EBBA}" type="sibTrans" cxnId="{313B88F6-5E5A-41C6-B6A3-E2D749796729}">
      <dgm:prSet/>
      <dgm:spPr/>
      <dgm:t>
        <a:bodyPr/>
        <a:lstStyle/>
        <a:p>
          <a:endParaRPr lang="en-US"/>
        </a:p>
      </dgm:t>
    </dgm:pt>
    <dgm:pt modelId="{AA694EDE-F464-4744-A843-A3CACF0899AA}">
      <dgm:prSet/>
      <dgm:spPr/>
      <dgm:t>
        <a:bodyPr/>
        <a:lstStyle/>
        <a:p>
          <a:r>
            <a:rPr lang="hu-HU"/>
            <a:t>Napszak szerint megkülönböztetünk </a:t>
          </a:r>
          <a:endParaRPr lang="en-US"/>
        </a:p>
      </dgm:t>
    </dgm:pt>
    <dgm:pt modelId="{01A6AEEE-D3A8-4786-81A6-F45803A55C36}" type="parTrans" cxnId="{4FF5F92C-5759-4C1B-A54C-C939B7E7D4EF}">
      <dgm:prSet/>
      <dgm:spPr/>
      <dgm:t>
        <a:bodyPr/>
        <a:lstStyle/>
        <a:p>
          <a:endParaRPr lang="en-US"/>
        </a:p>
      </dgm:t>
    </dgm:pt>
    <dgm:pt modelId="{F9D81241-03D5-4641-9B70-A0D21C60EBF8}" type="sibTrans" cxnId="{4FF5F92C-5759-4C1B-A54C-C939B7E7D4EF}">
      <dgm:prSet/>
      <dgm:spPr/>
      <dgm:t>
        <a:bodyPr/>
        <a:lstStyle/>
        <a:p>
          <a:endParaRPr lang="en-US"/>
        </a:p>
      </dgm:t>
    </dgm:pt>
    <dgm:pt modelId="{92F00D2A-3864-4776-BDA7-72D77E0E6DEF}">
      <dgm:prSet/>
      <dgm:spPr/>
      <dgm:t>
        <a:bodyPr/>
        <a:lstStyle/>
        <a:p>
          <a:r>
            <a:rPr lang="hu-HU"/>
            <a:t>főétkezés jellegű étkezést </a:t>
          </a:r>
          <a:endParaRPr lang="en-US"/>
        </a:p>
      </dgm:t>
    </dgm:pt>
    <dgm:pt modelId="{880BD087-A734-4792-9CA1-23B7A0077622}" type="parTrans" cxnId="{01B0D1EF-791D-4A80-A75E-E313B57A8D3E}">
      <dgm:prSet/>
      <dgm:spPr/>
      <dgm:t>
        <a:bodyPr/>
        <a:lstStyle/>
        <a:p>
          <a:endParaRPr lang="en-US"/>
        </a:p>
      </dgm:t>
    </dgm:pt>
    <dgm:pt modelId="{09713A69-F043-467F-A329-282EE993BB5E}" type="sibTrans" cxnId="{01B0D1EF-791D-4A80-A75E-E313B57A8D3E}">
      <dgm:prSet/>
      <dgm:spPr/>
      <dgm:t>
        <a:bodyPr/>
        <a:lstStyle/>
        <a:p>
          <a:endParaRPr lang="en-US"/>
        </a:p>
      </dgm:t>
    </dgm:pt>
    <dgm:pt modelId="{E15DD394-D48C-442F-9890-C3B0DACB9AF2}">
      <dgm:prSet/>
      <dgm:spPr/>
      <dgm:t>
        <a:bodyPr/>
        <a:lstStyle/>
        <a:p>
          <a:r>
            <a:rPr lang="hu-HU"/>
            <a:t>kiegészítő étkezést </a:t>
          </a:r>
          <a:endParaRPr lang="en-US"/>
        </a:p>
      </dgm:t>
    </dgm:pt>
    <dgm:pt modelId="{2A3ABA34-F69E-495D-91AE-767966951C19}" type="parTrans" cxnId="{3B8D289F-B44E-4763-93A2-04F1F6CEC9E7}">
      <dgm:prSet/>
      <dgm:spPr/>
      <dgm:t>
        <a:bodyPr/>
        <a:lstStyle/>
        <a:p>
          <a:endParaRPr lang="en-US"/>
        </a:p>
      </dgm:t>
    </dgm:pt>
    <dgm:pt modelId="{8B5DFF18-6108-4268-93AF-34D51842CA61}" type="sibTrans" cxnId="{3B8D289F-B44E-4763-93A2-04F1F6CEC9E7}">
      <dgm:prSet/>
      <dgm:spPr/>
      <dgm:t>
        <a:bodyPr/>
        <a:lstStyle/>
        <a:p>
          <a:endParaRPr lang="en-US"/>
        </a:p>
      </dgm:t>
    </dgm:pt>
    <dgm:pt modelId="{D1B240F5-42EF-4092-BDD5-CDE0A0E57FDF}">
      <dgm:prSet/>
      <dgm:spPr/>
      <dgm:t>
        <a:bodyPr/>
        <a:lstStyle/>
        <a:p>
          <a:r>
            <a:rPr lang="hu-HU"/>
            <a:t>A megrendelő személye szerint a rendezvények lehetnek </a:t>
          </a:r>
          <a:endParaRPr lang="en-US"/>
        </a:p>
      </dgm:t>
    </dgm:pt>
    <dgm:pt modelId="{7BD73400-FFAB-4B8A-AA88-86D942D1E02D}" type="parTrans" cxnId="{8D173939-A210-4D19-89EA-60C1C2D621B2}">
      <dgm:prSet/>
      <dgm:spPr/>
      <dgm:t>
        <a:bodyPr/>
        <a:lstStyle/>
        <a:p>
          <a:endParaRPr lang="en-US"/>
        </a:p>
      </dgm:t>
    </dgm:pt>
    <dgm:pt modelId="{5490DA07-71BA-484C-8FDD-C66DFBCD029F}" type="sibTrans" cxnId="{8D173939-A210-4D19-89EA-60C1C2D621B2}">
      <dgm:prSet/>
      <dgm:spPr/>
      <dgm:t>
        <a:bodyPr/>
        <a:lstStyle/>
        <a:p>
          <a:endParaRPr lang="en-US"/>
        </a:p>
      </dgm:t>
    </dgm:pt>
    <dgm:pt modelId="{C3706F69-8466-40FF-9D36-3876B82272DE}">
      <dgm:prSet/>
      <dgm:spPr/>
      <dgm:t>
        <a:bodyPr/>
        <a:lstStyle/>
        <a:p>
          <a:r>
            <a:rPr lang="hu-HU"/>
            <a:t>hivatalos vagy </a:t>
          </a:r>
          <a:endParaRPr lang="en-US"/>
        </a:p>
      </dgm:t>
    </dgm:pt>
    <dgm:pt modelId="{1C7D4E9B-7004-4CDD-96C4-1ABC006CE790}" type="parTrans" cxnId="{1599E95B-8E3D-4B6D-BC07-A8D2264D9B5A}">
      <dgm:prSet/>
      <dgm:spPr/>
      <dgm:t>
        <a:bodyPr/>
        <a:lstStyle/>
        <a:p>
          <a:endParaRPr lang="en-US"/>
        </a:p>
      </dgm:t>
    </dgm:pt>
    <dgm:pt modelId="{0DE2067B-C6DE-4E36-8305-CD65D2CE857A}" type="sibTrans" cxnId="{1599E95B-8E3D-4B6D-BC07-A8D2264D9B5A}">
      <dgm:prSet/>
      <dgm:spPr/>
      <dgm:t>
        <a:bodyPr/>
        <a:lstStyle/>
        <a:p>
          <a:endParaRPr lang="en-US"/>
        </a:p>
      </dgm:t>
    </dgm:pt>
    <dgm:pt modelId="{2654DB6A-30CD-4BD9-A8DE-51E738780588}">
      <dgm:prSet/>
      <dgm:spPr/>
      <dgm:t>
        <a:bodyPr/>
        <a:lstStyle/>
        <a:p>
          <a:r>
            <a:rPr lang="hu-HU"/>
            <a:t>magánrendezvények </a:t>
          </a:r>
          <a:endParaRPr lang="en-US"/>
        </a:p>
      </dgm:t>
    </dgm:pt>
    <dgm:pt modelId="{0E283283-45AE-46C2-AFB4-BACF031254E5}" type="parTrans" cxnId="{E57A248B-A99B-4114-9658-92F42ACE2B2E}">
      <dgm:prSet/>
      <dgm:spPr/>
      <dgm:t>
        <a:bodyPr/>
        <a:lstStyle/>
        <a:p>
          <a:endParaRPr lang="en-US"/>
        </a:p>
      </dgm:t>
    </dgm:pt>
    <dgm:pt modelId="{B6EE65B6-4A5C-4BB4-9BE8-30D7C9278423}" type="sibTrans" cxnId="{E57A248B-A99B-4114-9658-92F42ACE2B2E}">
      <dgm:prSet/>
      <dgm:spPr/>
      <dgm:t>
        <a:bodyPr/>
        <a:lstStyle/>
        <a:p>
          <a:endParaRPr lang="en-US"/>
        </a:p>
      </dgm:t>
    </dgm:pt>
    <dgm:pt modelId="{ECEF0C58-5CF2-4D20-AFD5-20DAEF8BB17E}" type="pres">
      <dgm:prSet presAssocID="{26D938CB-0E61-47FA-ACAD-970F2A50231C}" presName="linear" presStyleCnt="0">
        <dgm:presLayoutVars>
          <dgm:animLvl val="lvl"/>
          <dgm:resizeHandles val="exact"/>
        </dgm:presLayoutVars>
      </dgm:prSet>
      <dgm:spPr/>
    </dgm:pt>
    <dgm:pt modelId="{E7EC42EC-03B3-45C0-B4FE-E76E929122FD}" type="pres">
      <dgm:prSet presAssocID="{8C7F7678-F342-42B7-B53B-FD018CB4653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B25C60E-EA83-4EFA-AF11-7E590A23526E}" type="pres">
      <dgm:prSet presAssocID="{8C7F7678-F342-42B7-B53B-FD018CB46533}" presName="childText" presStyleLbl="revTx" presStyleIdx="0" presStyleCnt="4">
        <dgm:presLayoutVars>
          <dgm:bulletEnabled val="1"/>
        </dgm:presLayoutVars>
      </dgm:prSet>
      <dgm:spPr/>
    </dgm:pt>
    <dgm:pt modelId="{FED76283-B7B3-46B3-AEF4-319CFD187814}" type="pres">
      <dgm:prSet presAssocID="{F2448F7E-EA35-4EC6-BF3C-EEAA521862F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E1FA253-89E1-4371-88F0-6DBF37DB218D}" type="pres">
      <dgm:prSet presAssocID="{F2448F7E-EA35-4EC6-BF3C-EEAA521862F2}" presName="childText" presStyleLbl="revTx" presStyleIdx="1" presStyleCnt="4">
        <dgm:presLayoutVars>
          <dgm:bulletEnabled val="1"/>
        </dgm:presLayoutVars>
      </dgm:prSet>
      <dgm:spPr/>
    </dgm:pt>
    <dgm:pt modelId="{A40FC8B6-6D5D-4A4B-AD05-4CD6FAC3DA08}" type="pres">
      <dgm:prSet presAssocID="{AA694EDE-F464-4744-A843-A3CACF0899A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14CDCA3-B595-46FB-9538-5994F0B110ED}" type="pres">
      <dgm:prSet presAssocID="{AA694EDE-F464-4744-A843-A3CACF0899AA}" presName="childText" presStyleLbl="revTx" presStyleIdx="2" presStyleCnt="4">
        <dgm:presLayoutVars>
          <dgm:bulletEnabled val="1"/>
        </dgm:presLayoutVars>
      </dgm:prSet>
      <dgm:spPr/>
    </dgm:pt>
    <dgm:pt modelId="{12C82956-A191-46CD-8842-7E157A88549F}" type="pres">
      <dgm:prSet presAssocID="{D1B240F5-42EF-4092-BDD5-CDE0A0E57FDF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8E7E73A3-0D68-4BD6-8E25-45E57A074645}" type="pres">
      <dgm:prSet presAssocID="{D1B240F5-42EF-4092-BDD5-CDE0A0E57FDF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6ECAFD0D-3C64-4AF3-A332-630C4E2420E5}" srcId="{8C7F7678-F342-42B7-B53B-FD018CB46533}" destId="{855536ED-067B-4E84-83EB-E4EADF9290FE}" srcOrd="0" destOrd="0" parTransId="{A93F1AE9-A766-4731-A71F-78980A326DD4}" sibTransId="{F4C8B5E1-4525-4984-8461-F8F4CE6E2F3B}"/>
    <dgm:cxn modelId="{4C35712C-9F9C-469B-BDDD-2885EAD52FD3}" srcId="{26D938CB-0E61-47FA-ACAD-970F2A50231C}" destId="{F2448F7E-EA35-4EC6-BF3C-EEAA521862F2}" srcOrd="1" destOrd="0" parTransId="{B3B091D9-4874-45D6-8BEA-B3F3227CC2F4}" sibTransId="{EDF8F2FD-F6BF-49F7-B7F4-B61BC0F1DF54}"/>
    <dgm:cxn modelId="{4FF5F92C-5759-4C1B-A54C-C939B7E7D4EF}" srcId="{26D938CB-0E61-47FA-ACAD-970F2A50231C}" destId="{AA694EDE-F464-4744-A843-A3CACF0899AA}" srcOrd="2" destOrd="0" parTransId="{01A6AEEE-D3A8-4786-81A6-F45803A55C36}" sibTransId="{F9D81241-03D5-4641-9B70-A0D21C60EBF8}"/>
    <dgm:cxn modelId="{DFB64338-5BED-4DB8-ACC4-AD8E76BA6BBC}" type="presOf" srcId="{97A7ACD3-302B-4F7B-B70A-98C28E54B4EE}" destId="{1B25C60E-EA83-4EFA-AF11-7E590A23526E}" srcOrd="0" destOrd="1" presId="urn:microsoft.com/office/officeart/2005/8/layout/vList2"/>
    <dgm:cxn modelId="{8D173939-A210-4D19-89EA-60C1C2D621B2}" srcId="{26D938CB-0E61-47FA-ACAD-970F2A50231C}" destId="{D1B240F5-42EF-4092-BDD5-CDE0A0E57FDF}" srcOrd="3" destOrd="0" parTransId="{7BD73400-FFAB-4B8A-AA88-86D942D1E02D}" sibTransId="{5490DA07-71BA-484C-8FDD-C66DFBCD029F}"/>
    <dgm:cxn modelId="{9D72DF3E-3769-4343-9273-A7D008D8DFCA}" srcId="{F2448F7E-EA35-4EC6-BF3C-EEAA521862F2}" destId="{D796BB68-C36C-498D-B3BC-A2F385B03278}" srcOrd="0" destOrd="0" parTransId="{5D22A2D4-0DB7-4930-AACE-5CF1349B1C9A}" sibTransId="{440146AC-622A-4D94-8805-B957E71DEE29}"/>
    <dgm:cxn modelId="{1599E95B-8E3D-4B6D-BC07-A8D2264D9B5A}" srcId="{D1B240F5-42EF-4092-BDD5-CDE0A0E57FDF}" destId="{C3706F69-8466-40FF-9D36-3876B82272DE}" srcOrd="0" destOrd="0" parTransId="{1C7D4E9B-7004-4CDD-96C4-1ABC006CE790}" sibTransId="{0DE2067B-C6DE-4E36-8305-CD65D2CE857A}"/>
    <dgm:cxn modelId="{44443443-8FB0-46BC-8BAC-D845FA9D5DF3}" type="presOf" srcId="{92F00D2A-3864-4776-BDA7-72D77E0E6DEF}" destId="{E14CDCA3-B595-46FB-9538-5994F0B110ED}" srcOrd="0" destOrd="0" presId="urn:microsoft.com/office/officeart/2005/8/layout/vList2"/>
    <dgm:cxn modelId="{1B923665-159B-49F7-9F3E-2394AAD454ED}" type="presOf" srcId="{2654DB6A-30CD-4BD9-A8DE-51E738780588}" destId="{8E7E73A3-0D68-4BD6-8E25-45E57A074645}" srcOrd="0" destOrd="1" presId="urn:microsoft.com/office/officeart/2005/8/layout/vList2"/>
    <dgm:cxn modelId="{AE306467-8AF6-415A-8D8E-ECD86921F72A}" type="presOf" srcId="{8C7F7678-F342-42B7-B53B-FD018CB46533}" destId="{E7EC42EC-03B3-45C0-B4FE-E76E929122FD}" srcOrd="0" destOrd="0" presId="urn:microsoft.com/office/officeart/2005/8/layout/vList2"/>
    <dgm:cxn modelId="{6EEF9169-7FE7-4605-9386-C409A088FE9A}" type="presOf" srcId="{C5ED5B5E-CD1F-4703-9520-F12B5F0FBA48}" destId="{BE1FA253-89E1-4371-88F0-6DBF37DB218D}" srcOrd="0" destOrd="1" presId="urn:microsoft.com/office/officeart/2005/8/layout/vList2"/>
    <dgm:cxn modelId="{197AB155-98B3-4D67-97B6-B49ABF566D01}" type="presOf" srcId="{26D938CB-0E61-47FA-ACAD-970F2A50231C}" destId="{ECEF0C58-5CF2-4D20-AFD5-20DAEF8BB17E}" srcOrd="0" destOrd="0" presId="urn:microsoft.com/office/officeart/2005/8/layout/vList2"/>
    <dgm:cxn modelId="{9F1AE37C-8B40-482D-8EF0-A32A5071FB69}" type="presOf" srcId="{C3706F69-8466-40FF-9D36-3876B82272DE}" destId="{8E7E73A3-0D68-4BD6-8E25-45E57A074645}" srcOrd="0" destOrd="0" presId="urn:microsoft.com/office/officeart/2005/8/layout/vList2"/>
    <dgm:cxn modelId="{38EE4781-2191-4375-9662-37944241EBC7}" type="presOf" srcId="{E15DD394-D48C-442F-9890-C3B0DACB9AF2}" destId="{E14CDCA3-B595-46FB-9538-5994F0B110ED}" srcOrd="0" destOrd="1" presId="urn:microsoft.com/office/officeart/2005/8/layout/vList2"/>
    <dgm:cxn modelId="{E57A248B-A99B-4114-9658-92F42ACE2B2E}" srcId="{D1B240F5-42EF-4092-BDD5-CDE0A0E57FDF}" destId="{2654DB6A-30CD-4BD9-A8DE-51E738780588}" srcOrd="1" destOrd="0" parTransId="{0E283283-45AE-46C2-AFB4-BACF031254E5}" sibTransId="{B6EE65B6-4A5C-4BB4-9BE8-30D7C9278423}"/>
    <dgm:cxn modelId="{EE8A268B-92C6-438D-9594-E00549A768F3}" srcId="{8C7F7678-F342-42B7-B53B-FD018CB46533}" destId="{C74DDA41-9A13-410F-95A5-CA7ABE77D62F}" srcOrd="2" destOrd="0" parTransId="{E5D6E0D4-7BCF-4AFF-932A-5371B4B6C2C1}" sibTransId="{251BBE1A-EEA4-432E-8051-DCA9653CBEDF}"/>
    <dgm:cxn modelId="{3B8D289F-B44E-4763-93A2-04F1F6CEC9E7}" srcId="{AA694EDE-F464-4744-A843-A3CACF0899AA}" destId="{E15DD394-D48C-442F-9890-C3B0DACB9AF2}" srcOrd="1" destOrd="0" parTransId="{2A3ABA34-F69E-495D-91AE-767966951C19}" sibTransId="{8B5DFF18-6108-4268-93AF-34D51842CA61}"/>
    <dgm:cxn modelId="{CA5BD0A7-2DD2-4E9F-A5A1-DA751479CA5B}" type="presOf" srcId="{855536ED-067B-4E84-83EB-E4EADF9290FE}" destId="{1B25C60E-EA83-4EFA-AF11-7E590A23526E}" srcOrd="0" destOrd="0" presId="urn:microsoft.com/office/officeart/2005/8/layout/vList2"/>
    <dgm:cxn modelId="{5AB788AE-39DD-4675-AF73-167146E77B8A}" type="presOf" srcId="{D796BB68-C36C-498D-B3BC-A2F385B03278}" destId="{BE1FA253-89E1-4371-88F0-6DBF37DB218D}" srcOrd="0" destOrd="0" presId="urn:microsoft.com/office/officeart/2005/8/layout/vList2"/>
    <dgm:cxn modelId="{585C1AB4-253F-4F9F-B5C6-AE3B2059B967}" srcId="{26D938CB-0E61-47FA-ACAD-970F2A50231C}" destId="{8C7F7678-F342-42B7-B53B-FD018CB46533}" srcOrd="0" destOrd="0" parTransId="{9326000D-D63D-4E46-9E5D-CA4AFF171D60}" sibTransId="{3ACC16BA-54A7-4571-9BC5-4858DFDC4DC2}"/>
    <dgm:cxn modelId="{DC556FBF-624C-417A-983C-828D890A0863}" type="presOf" srcId="{C74DDA41-9A13-410F-95A5-CA7ABE77D62F}" destId="{1B25C60E-EA83-4EFA-AF11-7E590A23526E}" srcOrd="0" destOrd="2" presId="urn:microsoft.com/office/officeart/2005/8/layout/vList2"/>
    <dgm:cxn modelId="{DC535CD0-72A9-494D-B29E-159EAD4EF53B}" srcId="{8C7F7678-F342-42B7-B53B-FD018CB46533}" destId="{97A7ACD3-302B-4F7B-B70A-98C28E54B4EE}" srcOrd="1" destOrd="0" parTransId="{845F9309-8E03-4C02-BC7D-2418AE999D51}" sibTransId="{2F03ACD9-E44E-4E22-9F5D-4CF34066465E}"/>
    <dgm:cxn modelId="{B90815D3-F887-4E67-934C-61086DE6EDF1}" type="presOf" srcId="{AA694EDE-F464-4744-A843-A3CACF0899AA}" destId="{A40FC8B6-6D5D-4A4B-AD05-4CD6FAC3DA08}" srcOrd="0" destOrd="0" presId="urn:microsoft.com/office/officeart/2005/8/layout/vList2"/>
    <dgm:cxn modelId="{94E373E1-EB2F-4635-B7BB-D07B3BCFAE8D}" type="presOf" srcId="{F2448F7E-EA35-4EC6-BF3C-EEAA521862F2}" destId="{FED76283-B7B3-46B3-AEF4-319CFD187814}" srcOrd="0" destOrd="0" presId="urn:microsoft.com/office/officeart/2005/8/layout/vList2"/>
    <dgm:cxn modelId="{01B0D1EF-791D-4A80-A75E-E313B57A8D3E}" srcId="{AA694EDE-F464-4744-A843-A3CACF0899AA}" destId="{92F00D2A-3864-4776-BDA7-72D77E0E6DEF}" srcOrd="0" destOrd="0" parTransId="{880BD087-A734-4792-9CA1-23B7A0077622}" sibTransId="{09713A69-F043-467F-A329-282EE993BB5E}"/>
    <dgm:cxn modelId="{313B88F6-5E5A-41C6-B6A3-E2D749796729}" srcId="{F2448F7E-EA35-4EC6-BF3C-EEAA521862F2}" destId="{C5ED5B5E-CD1F-4703-9520-F12B5F0FBA48}" srcOrd="1" destOrd="0" parTransId="{288B8916-49AF-4465-BF7A-DC2C00711213}" sibTransId="{D7F5630D-7E3F-41BA-9442-6509E5B3EBBA}"/>
    <dgm:cxn modelId="{1177B9F7-E9E1-459C-9835-4AF9EA989B02}" type="presOf" srcId="{D1B240F5-42EF-4092-BDD5-CDE0A0E57FDF}" destId="{12C82956-A191-46CD-8842-7E157A88549F}" srcOrd="0" destOrd="0" presId="urn:microsoft.com/office/officeart/2005/8/layout/vList2"/>
    <dgm:cxn modelId="{95677B08-1592-4334-9A1F-8A3F889A9D35}" type="presParOf" srcId="{ECEF0C58-5CF2-4D20-AFD5-20DAEF8BB17E}" destId="{E7EC42EC-03B3-45C0-B4FE-E76E929122FD}" srcOrd="0" destOrd="0" presId="urn:microsoft.com/office/officeart/2005/8/layout/vList2"/>
    <dgm:cxn modelId="{FDCA6AAF-444F-45B1-A74D-7BC1A6520D91}" type="presParOf" srcId="{ECEF0C58-5CF2-4D20-AFD5-20DAEF8BB17E}" destId="{1B25C60E-EA83-4EFA-AF11-7E590A23526E}" srcOrd="1" destOrd="0" presId="urn:microsoft.com/office/officeart/2005/8/layout/vList2"/>
    <dgm:cxn modelId="{C634F0E6-424A-4023-BCC6-8F77F8D2A4D6}" type="presParOf" srcId="{ECEF0C58-5CF2-4D20-AFD5-20DAEF8BB17E}" destId="{FED76283-B7B3-46B3-AEF4-319CFD187814}" srcOrd="2" destOrd="0" presId="urn:microsoft.com/office/officeart/2005/8/layout/vList2"/>
    <dgm:cxn modelId="{D4A45E20-1508-4B17-AC13-DD28BB13F77F}" type="presParOf" srcId="{ECEF0C58-5CF2-4D20-AFD5-20DAEF8BB17E}" destId="{BE1FA253-89E1-4371-88F0-6DBF37DB218D}" srcOrd="3" destOrd="0" presId="urn:microsoft.com/office/officeart/2005/8/layout/vList2"/>
    <dgm:cxn modelId="{D39A9C54-6BE2-40FF-BBBD-7A1850924CDB}" type="presParOf" srcId="{ECEF0C58-5CF2-4D20-AFD5-20DAEF8BB17E}" destId="{A40FC8B6-6D5D-4A4B-AD05-4CD6FAC3DA08}" srcOrd="4" destOrd="0" presId="urn:microsoft.com/office/officeart/2005/8/layout/vList2"/>
    <dgm:cxn modelId="{C9305D0A-C0FA-4954-9C10-05296E2CDA48}" type="presParOf" srcId="{ECEF0C58-5CF2-4D20-AFD5-20DAEF8BB17E}" destId="{E14CDCA3-B595-46FB-9538-5994F0B110ED}" srcOrd="5" destOrd="0" presId="urn:microsoft.com/office/officeart/2005/8/layout/vList2"/>
    <dgm:cxn modelId="{318BE1F5-98F4-4200-B8E5-74D89DDFB558}" type="presParOf" srcId="{ECEF0C58-5CF2-4D20-AFD5-20DAEF8BB17E}" destId="{12C82956-A191-46CD-8842-7E157A88549F}" srcOrd="6" destOrd="0" presId="urn:microsoft.com/office/officeart/2005/8/layout/vList2"/>
    <dgm:cxn modelId="{E29A9AC2-D485-4D17-9EA1-2FBF2C78FB84}" type="presParOf" srcId="{ECEF0C58-5CF2-4D20-AFD5-20DAEF8BB17E}" destId="{8E7E73A3-0D68-4BD6-8E25-45E57A074645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EC42EC-03B3-45C0-B4FE-E76E929122FD}">
      <dsp:nvSpPr>
        <dsp:cNvPr id="0" name=""/>
        <dsp:cNvSpPr/>
      </dsp:nvSpPr>
      <dsp:spPr>
        <a:xfrm>
          <a:off x="0" y="489517"/>
          <a:ext cx="6628804" cy="4446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900" kern="1200"/>
            <a:t>A felszolgálási munka szempontjából megkülönböztetünk </a:t>
          </a:r>
          <a:endParaRPr lang="en-US" sz="1900" kern="1200"/>
        </a:p>
      </dsp:txBody>
      <dsp:txXfrm>
        <a:off x="21704" y="511221"/>
        <a:ext cx="6585396" cy="401192"/>
      </dsp:txXfrm>
    </dsp:sp>
    <dsp:sp modelId="{1B25C60E-EA83-4EFA-AF11-7E590A23526E}">
      <dsp:nvSpPr>
        <dsp:cNvPr id="0" name=""/>
        <dsp:cNvSpPr/>
      </dsp:nvSpPr>
      <dsp:spPr>
        <a:xfrm>
          <a:off x="0" y="934117"/>
          <a:ext cx="6628804" cy="747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0465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u-HU" sz="1500" kern="1200"/>
            <a:t>társas étkezéseket, 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u-HU" sz="1500" kern="1200"/>
            <a:t>fogadásokat, 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u-HU" sz="1500" kern="1200"/>
            <a:t>koktélparty-kat. </a:t>
          </a:r>
          <a:endParaRPr lang="en-US" sz="1500" kern="1200"/>
        </a:p>
      </dsp:txBody>
      <dsp:txXfrm>
        <a:off x="0" y="934117"/>
        <a:ext cx="6628804" cy="747270"/>
      </dsp:txXfrm>
    </dsp:sp>
    <dsp:sp modelId="{FED76283-B7B3-46B3-AEF4-319CFD187814}">
      <dsp:nvSpPr>
        <dsp:cNvPr id="0" name=""/>
        <dsp:cNvSpPr/>
      </dsp:nvSpPr>
      <dsp:spPr>
        <a:xfrm>
          <a:off x="0" y="1681388"/>
          <a:ext cx="6628804" cy="444600"/>
        </a:xfrm>
        <a:prstGeom prst="roundRect">
          <a:avLst/>
        </a:prstGeom>
        <a:gradFill rotWithShape="0">
          <a:gsLst>
            <a:gs pos="0">
              <a:schemeClr val="accent2">
                <a:hueOff val="-988095"/>
                <a:satOff val="4733"/>
                <a:lumOff val="4379"/>
                <a:alphaOff val="0"/>
                <a:tint val="96000"/>
                <a:lumMod val="100000"/>
              </a:schemeClr>
            </a:gs>
            <a:gs pos="78000">
              <a:schemeClr val="accent2">
                <a:hueOff val="-988095"/>
                <a:satOff val="4733"/>
                <a:lumOff val="437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900" kern="1200"/>
            <a:t>A rendezvény helyszíne szempontjából megkülönböztetünk </a:t>
          </a:r>
          <a:endParaRPr lang="en-US" sz="1900" kern="1200"/>
        </a:p>
      </dsp:txBody>
      <dsp:txXfrm>
        <a:off x="21704" y="1703092"/>
        <a:ext cx="6585396" cy="401192"/>
      </dsp:txXfrm>
    </dsp:sp>
    <dsp:sp modelId="{BE1FA253-89E1-4371-88F0-6DBF37DB218D}">
      <dsp:nvSpPr>
        <dsp:cNvPr id="0" name=""/>
        <dsp:cNvSpPr/>
      </dsp:nvSpPr>
      <dsp:spPr>
        <a:xfrm>
          <a:off x="0" y="2125988"/>
          <a:ext cx="6628804" cy="4916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0465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u-HU" sz="1500" kern="1200"/>
            <a:t>házon belüli 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u-HU" sz="1500" kern="1200"/>
            <a:t>házon kívüli rendezvényeket.  </a:t>
          </a:r>
          <a:endParaRPr lang="en-US" sz="1500" kern="1200"/>
        </a:p>
      </dsp:txBody>
      <dsp:txXfrm>
        <a:off x="0" y="2125988"/>
        <a:ext cx="6628804" cy="491625"/>
      </dsp:txXfrm>
    </dsp:sp>
    <dsp:sp modelId="{A40FC8B6-6D5D-4A4B-AD05-4CD6FAC3DA08}">
      <dsp:nvSpPr>
        <dsp:cNvPr id="0" name=""/>
        <dsp:cNvSpPr/>
      </dsp:nvSpPr>
      <dsp:spPr>
        <a:xfrm>
          <a:off x="0" y="2617613"/>
          <a:ext cx="6628804" cy="444600"/>
        </a:xfrm>
        <a:prstGeom prst="roundRect">
          <a:avLst/>
        </a:prstGeom>
        <a:gradFill rotWithShape="0">
          <a:gsLst>
            <a:gs pos="0">
              <a:schemeClr val="accent2">
                <a:hueOff val="-1976191"/>
                <a:satOff val="9467"/>
                <a:lumOff val="8758"/>
                <a:alphaOff val="0"/>
                <a:tint val="96000"/>
                <a:lumMod val="100000"/>
              </a:schemeClr>
            </a:gs>
            <a:gs pos="78000">
              <a:schemeClr val="accent2">
                <a:hueOff val="-1976191"/>
                <a:satOff val="9467"/>
                <a:lumOff val="8758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900" kern="1200"/>
            <a:t>Napszak szerint megkülönböztetünk </a:t>
          </a:r>
          <a:endParaRPr lang="en-US" sz="1900" kern="1200"/>
        </a:p>
      </dsp:txBody>
      <dsp:txXfrm>
        <a:off x="21704" y="2639317"/>
        <a:ext cx="6585396" cy="401192"/>
      </dsp:txXfrm>
    </dsp:sp>
    <dsp:sp modelId="{E14CDCA3-B595-46FB-9538-5994F0B110ED}">
      <dsp:nvSpPr>
        <dsp:cNvPr id="0" name=""/>
        <dsp:cNvSpPr/>
      </dsp:nvSpPr>
      <dsp:spPr>
        <a:xfrm>
          <a:off x="0" y="3062213"/>
          <a:ext cx="6628804" cy="4916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0465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u-HU" sz="1500" kern="1200"/>
            <a:t>főétkezés jellegű étkezést 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u-HU" sz="1500" kern="1200"/>
            <a:t>kiegészítő étkezést </a:t>
          </a:r>
          <a:endParaRPr lang="en-US" sz="1500" kern="1200"/>
        </a:p>
      </dsp:txBody>
      <dsp:txXfrm>
        <a:off x="0" y="3062213"/>
        <a:ext cx="6628804" cy="491625"/>
      </dsp:txXfrm>
    </dsp:sp>
    <dsp:sp modelId="{12C82956-A191-46CD-8842-7E157A88549F}">
      <dsp:nvSpPr>
        <dsp:cNvPr id="0" name=""/>
        <dsp:cNvSpPr/>
      </dsp:nvSpPr>
      <dsp:spPr>
        <a:xfrm>
          <a:off x="0" y="3553838"/>
          <a:ext cx="6628804" cy="444600"/>
        </a:xfrm>
        <a:prstGeom prst="roundRect">
          <a:avLst/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900" kern="1200"/>
            <a:t>A megrendelő személye szerint a rendezvények lehetnek </a:t>
          </a:r>
          <a:endParaRPr lang="en-US" sz="1900" kern="1200"/>
        </a:p>
      </dsp:txBody>
      <dsp:txXfrm>
        <a:off x="21704" y="3575542"/>
        <a:ext cx="6585396" cy="401192"/>
      </dsp:txXfrm>
    </dsp:sp>
    <dsp:sp modelId="{8E7E73A3-0D68-4BD6-8E25-45E57A074645}">
      <dsp:nvSpPr>
        <dsp:cNvPr id="0" name=""/>
        <dsp:cNvSpPr/>
      </dsp:nvSpPr>
      <dsp:spPr>
        <a:xfrm>
          <a:off x="0" y="3998438"/>
          <a:ext cx="6628804" cy="4916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0465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u-HU" sz="1500" kern="1200"/>
            <a:t>hivatalos vagy 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u-HU" sz="1500" kern="1200"/>
            <a:t>magánrendezvények </a:t>
          </a:r>
          <a:endParaRPr lang="en-US" sz="1500" kern="1200"/>
        </a:p>
      </dsp:txBody>
      <dsp:txXfrm>
        <a:off x="0" y="3998438"/>
        <a:ext cx="6628804" cy="4916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A0A14-0CF6-4E15-AEF8-52212628F5B9}" type="datetimeFigureOut">
              <a:rPr lang="hu-HU" smtClean="0"/>
              <a:t>2025. 06. 23.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DA068-A82E-4087-B3CF-5BBD023DF78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34652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A0A14-0CF6-4E15-AEF8-52212628F5B9}" type="datetimeFigureOut">
              <a:rPr lang="hu-HU" smtClean="0"/>
              <a:t>2025. 06. 23.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DA068-A82E-4087-B3CF-5BBD023DF78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34908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A0A14-0CF6-4E15-AEF8-52212628F5B9}" type="datetimeFigureOut">
              <a:rPr lang="hu-HU" smtClean="0"/>
              <a:t>2025. 06. 23.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DA068-A82E-4087-B3CF-5BBD023DF78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75982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A0A14-0CF6-4E15-AEF8-52212628F5B9}" type="datetimeFigureOut">
              <a:rPr lang="hu-HU" smtClean="0"/>
              <a:t>2025. 06. 23.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DA068-A82E-4087-B3CF-5BBD023DF78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87124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A0A14-0CF6-4E15-AEF8-52212628F5B9}" type="datetimeFigureOut">
              <a:rPr lang="hu-HU" smtClean="0"/>
              <a:t>2025. 06. 23.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DA068-A82E-4087-B3CF-5BBD023DF78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06761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A0A14-0CF6-4E15-AEF8-52212628F5B9}" type="datetimeFigureOut">
              <a:rPr lang="hu-HU" smtClean="0"/>
              <a:t>2025. 06. 23.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DA068-A82E-4087-B3CF-5BBD023DF78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66782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A0A14-0CF6-4E15-AEF8-52212628F5B9}" type="datetimeFigureOut">
              <a:rPr lang="hu-HU" smtClean="0"/>
              <a:t>2025. 06. 23.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DA068-A82E-4087-B3CF-5BBD023DF78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70741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A0A14-0CF6-4E15-AEF8-52212628F5B9}" type="datetimeFigureOut">
              <a:rPr lang="hu-HU" smtClean="0"/>
              <a:t>2025. 06. 23.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DA068-A82E-4087-B3CF-5BBD023DF78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82769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A0A14-0CF6-4E15-AEF8-52212628F5B9}" type="datetimeFigureOut">
              <a:rPr lang="hu-HU" smtClean="0"/>
              <a:t>2025. 06. 23.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DA068-A82E-4087-B3CF-5BBD023DF78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90097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A0A14-0CF6-4E15-AEF8-52212628F5B9}" type="datetimeFigureOut">
              <a:rPr lang="hu-HU" smtClean="0"/>
              <a:t>2025. 06. 23.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DA068-A82E-4087-B3CF-5BBD023DF78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36675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A0A14-0CF6-4E15-AEF8-52212628F5B9}" type="datetimeFigureOut">
              <a:rPr lang="hu-HU" smtClean="0"/>
              <a:t>2025. 06. 23.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DA068-A82E-4087-B3CF-5BBD023DF783}" type="slidenum">
              <a:rPr lang="hu-HU" smtClean="0"/>
              <a:t>‹#›</a:t>
            </a:fld>
            <a:endParaRPr lang="hu-H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53961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A0A14-0CF6-4E15-AEF8-52212628F5B9}" type="datetimeFigureOut">
              <a:rPr lang="hu-HU" smtClean="0"/>
              <a:t>2025. 06. 23.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DA068-A82E-4087-B3CF-5BBD023DF78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44290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A0A14-0CF6-4E15-AEF8-52212628F5B9}" type="datetimeFigureOut">
              <a:rPr lang="hu-HU" smtClean="0"/>
              <a:t>2025. 06. 23.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DA068-A82E-4087-B3CF-5BBD023DF783}" type="slidenum">
              <a:rPr lang="hu-HU" smtClean="0"/>
              <a:t>‹#›</a:t>
            </a:fld>
            <a:endParaRPr lang="hu-H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833242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A0A14-0CF6-4E15-AEF8-52212628F5B9}" type="datetimeFigureOut">
              <a:rPr lang="hu-HU" smtClean="0"/>
              <a:t>2025. 06. 23.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DA068-A82E-4087-B3CF-5BBD023DF78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123732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A0A14-0CF6-4E15-AEF8-52212628F5B9}" type="datetimeFigureOut">
              <a:rPr lang="hu-HU" smtClean="0"/>
              <a:t>2025. 06. 23.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DA068-A82E-4087-B3CF-5BBD023DF78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611977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A0A14-0CF6-4E15-AEF8-52212628F5B9}" type="datetimeFigureOut">
              <a:rPr lang="hu-HU" smtClean="0"/>
              <a:t>2025. 06. 23.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DA068-A82E-4087-B3CF-5BBD023DF78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69018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A0A14-0CF6-4E15-AEF8-52212628F5B9}" type="datetimeFigureOut">
              <a:rPr lang="hu-HU" smtClean="0"/>
              <a:t>2025. 06. 23.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37DA068-A82E-4087-B3CF-5BBD023DF78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1899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4">
            <a:extLst>
              <a:ext uri="{FF2B5EF4-FFF2-40B4-BE49-F238E27FC236}">
                <a16:creationId xmlns:a16="http://schemas.microsoft.com/office/drawing/2014/main" id="{F253049F-DB08-24F9-E9D9-890D3BDA01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prstClr val="white"/>
            </a:duotone>
          </a:blip>
          <a:srcRect l="16562" r="7201"/>
          <a:stretch/>
        </p:blipFill>
        <p:spPr>
          <a:xfrm>
            <a:off x="5123543" y="-1"/>
            <a:ext cx="7065281" cy="6858001"/>
          </a:xfrm>
          <a:custGeom>
            <a:avLst/>
            <a:gdLst/>
            <a:ahLst/>
            <a:cxnLst/>
            <a:rect l="l" t="t" r="r" b="b"/>
            <a:pathLst>
              <a:path w="7065281" h="6858001">
                <a:moveTo>
                  <a:pt x="379987" y="0"/>
                </a:moveTo>
                <a:lnTo>
                  <a:pt x="7065281" y="0"/>
                </a:lnTo>
                <a:lnTo>
                  <a:pt x="7065281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1589F3D0-7922-D5F2-4D23-FB61215075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8866" y="1678666"/>
            <a:ext cx="5123515" cy="2369093"/>
          </a:xfrm>
        </p:spPr>
        <p:txBody>
          <a:bodyPr>
            <a:normAutofit/>
          </a:bodyPr>
          <a:lstStyle/>
          <a:p>
            <a:r>
              <a:rPr lang="hu-HU" sz="4800"/>
              <a:t>Ételek tálalása 4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A7DC67A-F50E-C380-5268-6DB76E386C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7335" y="4050831"/>
            <a:ext cx="5113217" cy="1096901"/>
          </a:xfrm>
        </p:spPr>
        <p:txBody>
          <a:bodyPr>
            <a:normAutofit/>
          </a:bodyPr>
          <a:lstStyle/>
          <a:p>
            <a:r>
              <a:rPr lang="hu-HU" sz="1600" dirty="0"/>
              <a:t>Rendezvények, diszpozíció</a:t>
            </a:r>
          </a:p>
        </p:txBody>
      </p:sp>
      <p:cxnSp>
        <p:nvCxnSpPr>
          <p:cNvPr id="28" name="Straight Connector 8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10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31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32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33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34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35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36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5647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F257986C-350A-9060-D3E6-3DFCA58C8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hu-HU" sz="3400"/>
              <a:t>RENDEZVÉNYEK CSOPORTOSÍTÁSI SZEMPONTJAI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id="{28016AAC-2ABE-5379-8740-BEE8F1E375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0351864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85183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űszerek befőttesüvegekben a pulton">
            <a:extLst>
              <a:ext uri="{FF2B5EF4-FFF2-40B4-BE49-F238E27FC236}">
                <a16:creationId xmlns:a16="http://schemas.microsoft.com/office/drawing/2014/main" id="{05AA26B0-2CEE-BE0B-2123-20B2633459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30" r="14161" b="-2"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1703953A-0015-F80C-CA4A-8A0CDB69E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3851123" cy="1320800"/>
          </a:xfrm>
        </p:spPr>
        <p:txBody>
          <a:bodyPr>
            <a:normAutofit/>
          </a:bodyPr>
          <a:lstStyle/>
          <a:p>
            <a:r>
              <a:rPr lang="hu-HU" dirty="0"/>
              <a:t>Hivatalos rendezvények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250EFD6-94FA-E26E-72A7-1B39B1942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851122" cy="3880773"/>
          </a:xfrm>
        </p:spPr>
        <p:txBody>
          <a:bodyPr>
            <a:normAutofit/>
          </a:bodyPr>
          <a:lstStyle/>
          <a:p>
            <a:r>
              <a:rPr lang="hu-HU" dirty="0"/>
              <a:t>tudományos konferenciák, </a:t>
            </a:r>
          </a:p>
          <a:p>
            <a:r>
              <a:rPr lang="hu-HU" dirty="0"/>
              <a:t>politikai konferenciák, </a:t>
            </a:r>
          </a:p>
          <a:p>
            <a:r>
              <a:rPr lang="hu-HU" dirty="0"/>
              <a:t>sajtó konferenciák, </a:t>
            </a:r>
          </a:p>
          <a:p>
            <a:r>
              <a:rPr lang="hu-HU" dirty="0"/>
              <a:t>meetingek, </a:t>
            </a:r>
          </a:p>
          <a:p>
            <a:r>
              <a:rPr lang="hu-HU" dirty="0" err="1"/>
              <a:t>work</a:t>
            </a:r>
            <a:r>
              <a:rPr lang="hu-HU" dirty="0"/>
              <a:t>-shop-ok</a:t>
            </a:r>
          </a:p>
          <a:p>
            <a:endParaRPr lang="hu-HU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7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9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1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3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5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65523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2623E84-BA6A-CBF3-45DB-9D5F06032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hu-HU" sz="3100"/>
              <a:t>Magánrendezvények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BB5748A-D387-95B1-31FE-27D354210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r>
              <a:rPr lang="hu-HU" dirty="0"/>
              <a:t>születésnapi </a:t>
            </a:r>
            <a:r>
              <a:rPr lang="hu-HU" dirty="0" err="1"/>
              <a:t>party</a:t>
            </a:r>
            <a:r>
              <a:rPr lang="hu-HU" dirty="0"/>
              <a:t>, </a:t>
            </a:r>
          </a:p>
          <a:p>
            <a:r>
              <a:rPr lang="hu-HU" dirty="0"/>
              <a:t>karácsonyi </a:t>
            </a:r>
            <a:r>
              <a:rPr lang="hu-HU" dirty="0" err="1"/>
              <a:t>party</a:t>
            </a:r>
            <a:r>
              <a:rPr lang="hu-HU" dirty="0"/>
              <a:t>, </a:t>
            </a:r>
          </a:p>
          <a:p>
            <a:r>
              <a:rPr lang="hu-HU" dirty="0"/>
              <a:t>esküvők. </a:t>
            </a:r>
          </a:p>
          <a:p>
            <a:endParaRPr lang="hu-HU" dirty="0"/>
          </a:p>
        </p:txBody>
      </p:sp>
      <p:pic>
        <p:nvPicPr>
          <p:cNvPr id="5" name="Picture 4" descr="Színes girland faanyagú háttérrel">
            <a:extLst>
              <a:ext uri="{FF2B5EF4-FFF2-40B4-BE49-F238E27FC236}">
                <a16:creationId xmlns:a16="http://schemas.microsoft.com/office/drawing/2014/main" id="{F2F6BBEB-BD88-499C-55AE-63B9B40B3D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28" r="22846" b="2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016374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EC56984-0897-A898-86E4-B8EF881D1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társas étkezés fogalma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7D2A1FC-0B18-7160-3551-D9CE11FCE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Előre meghatározott számú vendégnek, </a:t>
            </a:r>
          </a:p>
          <a:p>
            <a:r>
              <a:rPr lang="hu-HU" dirty="0"/>
              <a:t>előre meghatározott időpontban, </a:t>
            </a:r>
          </a:p>
          <a:p>
            <a:r>
              <a:rPr lang="hu-HU" dirty="0"/>
              <a:t>előre eldöntött étel-, és italsort, </a:t>
            </a:r>
          </a:p>
          <a:p>
            <a:r>
              <a:rPr lang="hu-HU" dirty="0"/>
              <a:t>az étrend által meghatározott sorrendben szolgálunk fel. 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/>
              <a:t>Az előre meghatározott létszám, az előre megrendelt étel-, és italsor lehetőséget ad az étterem, a rendezvényhelyszín megfelelő előkészítésére. 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94540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2ED567-06B3-4107-9773-BBB6BD786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A5705D7-CAD7-4884-708F-8A3905DD9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53067"/>
            <a:ext cx="6155266" cy="4351866"/>
          </a:xfrm>
        </p:spPr>
        <p:txBody>
          <a:bodyPr anchor="ctr">
            <a:normAutofit/>
          </a:bodyPr>
          <a:lstStyle/>
          <a:p>
            <a:r>
              <a:rPr lang="hu-HU"/>
              <a:t>Egyszerű társas étkezés: belföldi és külföldi turistacsoportok ebéd és vacsora étkezése. </a:t>
            </a:r>
          </a:p>
          <a:p>
            <a:r>
              <a:rPr lang="hu-HU"/>
              <a:t>Díszétkezések: állami, társadalmi, politikai, üzleti, tudományos és magán események megünneplésére, küldöttségek tiszteletére, diplomáciai eseményekre rendezett étkezési forma. </a:t>
            </a:r>
          </a:p>
          <a:p>
            <a:r>
              <a:rPr lang="hu-HU"/>
              <a:t>Fogadások</a:t>
            </a:r>
          </a:p>
          <a:p>
            <a:r>
              <a:rPr lang="hu-HU"/>
              <a:t>Koktélparty</a:t>
            </a:r>
            <a:endParaRPr lang="hu-HU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551D8B-3775-4477-88B7-7B7C350D3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0"/>
            <a:ext cx="465734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A901C3D-CFAE-460D-BD0E-7D22164D7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590212" y="0"/>
            <a:ext cx="1059921" cy="6858000"/>
          </a:xfrm>
          <a:prstGeom prst="line">
            <a:avLst/>
          </a:prstGeom>
          <a:ln w="9525">
            <a:solidFill>
              <a:srgbClr val="BFBFBF">
                <a:alpha val="7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37C0EA9-1437-4437-9D20-2BBDA1AA9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721600" y="3721395"/>
            <a:ext cx="4345560" cy="3136604"/>
          </a:xfrm>
          <a:prstGeom prst="line">
            <a:avLst/>
          </a:prstGeom>
          <a:ln w="9525">
            <a:solidFill>
              <a:srgbClr val="BFBFBF">
                <a:alpha val="6980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23">
            <a:extLst>
              <a:ext uri="{FF2B5EF4-FFF2-40B4-BE49-F238E27FC236}">
                <a16:creationId xmlns:a16="http://schemas.microsoft.com/office/drawing/2014/main" id="{BB934D2B-85E2-4375-94EE-B66C16BF7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8" name="Rectangle 25">
            <a:extLst>
              <a:ext uri="{FF2B5EF4-FFF2-40B4-BE49-F238E27FC236}">
                <a16:creationId xmlns:a16="http://schemas.microsoft.com/office/drawing/2014/main" id="{9B445E02-D785-4565-B842-9567BBC09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2C153736-D102-4F57-9DE7-615AFC02B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2" name="Rectangle 27">
            <a:extLst>
              <a:ext uri="{FF2B5EF4-FFF2-40B4-BE49-F238E27FC236}">
                <a16:creationId xmlns:a16="http://schemas.microsoft.com/office/drawing/2014/main" id="{BA407A52-66F4-4CDE-A726-FF79F3EC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4" name="Rectangle 28">
            <a:extLst>
              <a:ext uri="{FF2B5EF4-FFF2-40B4-BE49-F238E27FC236}">
                <a16:creationId xmlns:a16="http://schemas.microsoft.com/office/drawing/2014/main" id="{D28FFB34-4FC3-46F5-B900-D3B774FD0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6" name="Rectangle 29">
            <a:extLst>
              <a:ext uri="{FF2B5EF4-FFF2-40B4-BE49-F238E27FC236}">
                <a16:creationId xmlns:a16="http://schemas.microsoft.com/office/drawing/2014/main" id="{205F7B13-ACB5-46BE-8070-0431266B1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D52A0D23-45DD-4DF4-ADE6-A81F409BB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70C2C15-9AE6-C1E6-F448-FDCD2B72C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9658" y="1253067"/>
            <a:ext cx="3371742" cy="4351866"/>
          </a:xfrm>
        </p:spPr>
        <p:txBody>
          <a:bodyPr anchor="ctr">
            <a:normAutofit/>
          </a:bodyPr>
          <a:lstStyle/>
          <a:p>
            <a:r>
              <a:rPr lang="hu-HU">
                <a:solidFill>
                  <a:schemeClr val="bg1"/>
                </a:solidFill>
              </a:rPr>
              <a:t>A társas étkezések típusai </a:t>
            </a:r>
          </a:p>
        </p:txBody>
      </p:sp>
    </p:spTree>
    <p:extLst>
      <p:ext uri="{BB962C8B-B14F-4D97-AF65-F5344CB8AC3E}">
        <p14:creationId xmlns:p14="http://schemas.microsoft.com/office/powerpoint/2010/main" val="59942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953376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133042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24631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8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6597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5488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2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7655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14821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F1AB528-CE8F-4E01-4B85-45F06D53C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3843375" cy="5175624"/>
          </a:xfrm>
        </p:spPr>
        <p:txBody>
          <a:bodyPr anchor="ctr">
            <a:normAutofit/>
          </a:bodyPr>
          <a:lstStyle/>
          <a:p>
            <a:r>
              <a:rPr lang="hu-HU">
                <a:solidFill>
                  <a:schemeClr val="tx1">
                    <a:lumMod val="85000"/>
                    <a:lumOff val="15000"/>
                  </a:schemeClr>
                </a:solidFill>
              </a:rPr>
              <a:t>Fogadások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42BFA2A-77A0-4F60-A32A-685681C84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2154" y="-8467"/>
            <a:ext cx="7109846" cy="6866467"/>
          </a:xfrm>
          <a:custGeom>
            <a:avLst/>
            <a:gdLst>
              <a:gd name="connsiteX0" fmla="*/ 0 w 7109846"/>
              <a:gd name="connsiteY0" fmla="*/ 0 h 6866467"/>
              <a:gd name="connsiteX1" fmla="*/ 1249825 w 7109846"/>
              <a:gd name="connsiteY1" fmla="*/ 0 h 6866467"/>
              <a:gd name="connsiteX2" fmla="*/ 1249825 w 7109846"/>
              <a:gd name="connsiteY2" fmla="*/ 8467 h 6866467"/>
              <a:gd name="connsiteX3" fmla="*/ 7109846 w 7109846"/>
              <a:gd name="connsiteY3" fmla="*/ 8467 h 6866467"/>
              <a:gd name="connsiteX4" fmla="*/ 7109846 w 7109846"/>
              <a:gd name="connsiteY4" fmla="*/ 6866467 h 6866467"/>
              <a:gd name="connsiteX5" fmla="*/ 1249825 w 7109846"/>
              <a:gd name="connsiteY5" fmla="*/ 6866467 h 6866467"/>
              <a:gd name="connsiteX6" fmla="*/ 1109382 w 7109846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09846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7109846" y="8467"/>
                </a:lnTo>
                <a:lnTo>
                  <a:pt x="7109846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41ED8FD-03CC-A775-765F-1741A6B0C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6084" y="609601"/>
            <a:ext cx="5511296" cy="5175624"/>
          </a:xfrm>
        </p:spPr>
        <p:txBody>
          <a:bodyPr anchor="ctr">
            <a:normAutofit/>
          </a:bodyPr>
          <a:lstStyle/>
          <a:p>
            <a:r>
              <a:rPr lang="hu-HU">
                <a:solidFill>
                  <a:srgbClr val="FFFFFF"/>
                </a:solidFill>
              </a:rPr>
              <a:t>Állófogadások, ültetett fogadások esetén a kiválasztott ételeket és italokat büfé-, illetve italasztalra helyezzük, melyből a vendégek ízlésük szerint fogyasztanak. </a:t>
            </a:r>
          </a:p>
          <a:p>
            <a:r>
              <a:rPr lang="hu-HU">
                <a:solidFill>
                  <a:srgbClr val="FFFFFF"/>
                </a:solidFill>
              </a:rPr>
              <a:t>A fogadások jellemzője, hogy főétkezési időben (12-14, ill. 19-20 óra között) teljes étel-, és italsort kínálunk a vendégeknek. </a:t>
            </a:r>
          </a:p>
          <a:p>
            <a:r>
              <a:rPr lang="hu-HU">
                <a:solidFill>
                  <a:srgbClr val="FFFFFF"/>
                </a:solidFill>
              </a:rPr>
              <a:t>A büféasztalnál szakácsok, felszolgálók segítik a vendéget. </a:t>
            </a:r>
          </a:p>
          <a:p>
            <a:r>
              <a:rPr lang="hu-HU">
                <a:solidFill>
                  <a:srgbClr val="FFFFFF"/>
                </a:solidFill>
              </a:rPr>
              <a:t>Italt az italasztalon kívül tálcán kínáljuk a vendégeknek. </a:t>
            </a:r>
          </a:p>
          <a:p>
            <a:r>
              <a:rPr lang="hu-HU">
                <a:solidFill>
                  <a:srgbClr val="FFFFFF"/>
                </a:solidFill>
              </a:rPr>
              <a:t>A fogadások időtartama általában 2-2,5 óra. </a:t>
            </a:r>
          </a:p>
        </p:txBody>
      </p:sp>
    </p:spTree>
    <p:extLst>
      <p:ext uri="{BB962C8B-B14F-4D97-AF65-F5344CB8AC3E}">
        <p14:creationId xmlns:p14="http://schemas.microsoft.com/office/powerpoint/2010/main" val="3378536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F3C9E2F-1148-0F4A-D4B0-C6D62521E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Koktélparty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9976C15-C470-E891-17BC-E065D1710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err="1"/>
              <a:t>Koktélparty-nak</a:t>
            </a:r>
            <a:r>
              <a:rPr lang="hu-HU" dirty="0"/>
              <a:t> nevezzük a nem főétkezési időpontban (10-13 illetve 16-19 óra között) tartott rendezvényt, melyet ismerkedés, beszélgetés céljából szerveznek. </a:t>
            </a:r>
          </a:p>
          <a:p>
            <a:r>
              <a:rPr lang="hu-HU" dirty="0"/>
              <a:t>A </a:t>
            </a:r>
            <a:r>
              <a:rPr lang="hu-HU" dirty="0" err="1"/>
              <a:t>koktélparty</a:t>
            </a:r>
            <a:r>
              <a:rPr lang="hu-HU" dirty="0"/>
              <a:t>-n nem kínálunk teljes értékű ételsort. </a:t>
            </a:r>
          </a:p>
          <a:p>
            <a:r>
              <a:rPr lang="hu-HU" dirty="0"/>
              <a:t>A meghívottak a pincérek által tálcákon, tálakon kínált falatkákat, koktélszendvicseket és teljes értékű italsort (pl. bor, koktélok, pezsgő) fogyasztanak. </a:t>
            </a:r>
          </a:p>
          <a:p>
            <a:r>
              <a:rPr lang="hu-HU" dirty="0"/>
              <a:t>A meghívottak nincsenek helyhez kötve, szabadon mozoghatnak. </a:t>
            </a:r>
          </a:p>
          <a:p>
            <a:r>
              <a:rPr lang="hu-HU" dirty="0"/>
              <a:t>A pincérek folyamatosan kínálják az ételeket és italokat. </a:t>
            </a:r>
          </a:p>
          <a:p>
            <a:r>
              <a:rPr lang="hu-HU" dirty="0"/>
              <a:t>Egy </a:t>
            </a:r>
            <a:r>
              <a:rPr lang="hu-HU" dirty="0" err="1"/>
              <a:t>koktélparty</a:t>
            </a:r>
            <a:r>
              <a:rPr lang="hu-HU" dirty="0"/>
              <a:t> általában 1,5-2 órán keresztül tart. </a:t>
            </a:r>
          </a:p>
        </p:txBody>
      </p:sp>
    </p:spTree>
    <p:extLst>
      <p:ext uri="{BB962C8B-B14F-4D97-AF65-F5344CB8AC3E}">
        <p14:creationId xmlns:p14="http://schemas.microsoft.com/office/powerpoint/2010/main" val="2064384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7">
            <a:extLst>
              <a:ext uri="{FF2B5EF4-FFF2-40B4-BE49-F238E27FC236}">
                <a16:creationId xmlns:a16="http://schemas.microsoft.com/office/drawing/2014/main" id="{C52ED567-06B3-4107-9773-BBB6BD786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97B1241-EA42-6BC6-98A0-C37FFCC4C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683582"/>
            <a:ext cx="6155266" cy="571721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hu-HU" dirty="0"/>
              <a:t>Tudnunk kell, hogy nagy létszámú vendég esetén elégséges felszerelés és munkaerő áll-e rendelkezésünkre. </a:t>
            </a:r>
          </a:p>
          <a:p>
            <a:pPr>
              <a:lnSpc>
                <a:spcPct val="90000"/>
              </a:lnSpc>
            </a:pPr>
            <a:r>
              <a:rPr lang="hu-HU" dirty="0"/>
              <a:t>Ezen kívül célszerű az esetleges különleges kívánságok után érdeklődni. </a:t>
            </a:r>
          </a:p>
          <a:p>
            <a:pPr>
              <a:lnSpc>
                <a:spcPct val="90000"/>
              </a:lnSpc>
            </a:pPr>
            <a:r>
              <a:rPr lang="hu-HU" dirty="0"/>
              <a:t>Amiket a rendelés felvételekor biztosan írásban fogunk rögzíteni, mert a későbbiekben ehhez kell igazodni a munkaszervezésben:</a:t>
            </a:r>
          </a:p>
          <a:p>
            <a:pPr lvl="1">
              <a:lnSpc>
                <a:spcPct val="90000"/>
              </a:lnSpc>
            </a:pPr>
            <a:r>
              <a:rPr lang="hu-HU" sz="1800" dirty="0"/>
              <a:t>a rendezvény időpontja </a:t>
            </a:r>
          </a:p>
          <a:p>
            <a:pPr lvl="1">
              <a:lnSpc>
                <a:spcPct val="90000"/>
              </a:lnSpc>
            </a:pPr>
            <a:r>
              <a:rPr lang="hu-HU" sz="1800" dirty="0"/>
              <a:t> a megrendelő adatai </a:t>
            </a:r>
          </a:p>
          <a:p>
            <a:pPr lvl="1">
              <a:lnSpc>
                <a:spcPct val="90000"/>
              </a:lnSpc>
            </a:pPr>
            <a:r>
              <a:rPr lang="hu-HU" sz="1800" dirty="0"/>
              <a:t>a rendezvény típusa, jellege, helye </a:t>
            </a:r>
          </a:p>
          <a:p>
            <a:pPr lvl="1">
              <a:lnSpc>
                <a:spcPct val="90000"/>
              </a:lnSpc>
            </a:pPr>
            <a:r>
              <a:rPr lang="hu-HU" sz="1800" dirty="0"/>
              <a:t>a vendégek létszáma, nemzetisége, neme, kora </a:t>
            </a:r>
          </a:p>
          <a:p>
            <a:pPr lvl="1">
              <a:lnSpc>
                <a:spcPct val="90000"/>
              </a:lnSpc>
            </a:pPr>
            <a:r>
              <a:rPr lang="hu-HU" sz="1800" dirty="0"/>
              <a:t>a megbeszélt étrend </a:t>
            </a:r>
          </a:p>
          <a:p>
            <a:pPr lvl="1">
              <a:lnSpc>
                <a:spcPct val="90000"/>
              </a:lnSpc>
            </a:pPr>
            <a:r>
              <a:rPr lang="hu-HU" sz="1800" dirty="0"/>
              <a:t>asztalforma, ültetési rend </a:t>
            </a:r>
          </a:p>
          <a:p>
            <a:pPr lvl="1">
              <a:lnSpc>
                <a:spcPct val="90000"/>
              </a:lnSpc>
            </a:pPr>
            <a:r>
              <a:rPr lang="hu-HU" sz="1800" dirty="0"/>
              <a:t>a rendezvény keretösszege </a:t>
            </a:r>
          </a:p>
          <a:p>
            <a:pPr lvl="1">
              <a:lnSpc>
                <a:spcPct val="90000"/>
              </a:lnSpc>
            </a:pPr>
            <a:r>
              <a:rPr lang="hu-HU" sz="1800" dirty="0"/>
              <a:t>a fizetés módja</a:t>
            </a:r>
          </a:p>
          <a:p>
            <a:pPr>
              <a:lnSpc>
                <a:spcPct val="90000"/>
              </a:lnSpc>
            </a:pPr>
            <a:endParaRPr lang="hu-HU" sz="15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551D8B-3775-4477-88B7-7B7C350D3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0"/>
            <a:ext cx="465734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A901C3D-CFAE-460D-BD0E-7D22164D7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590212" y="0"/>
            <a:ext cx="1059921" cy="6858000"/>
          </a:xfrm>
          <a:prstGeom prst="line">
            <a:avLst/>
          </a:prstGeom>
          <a:ln w="9525">
            <a:solidFill>
              <a:srgbClr val="BFBFBF">
                <a:alpha val="7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37C0EA9-1437-4437-9D20-2BBDA1AA9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721600" y="3721395"/>
            <a:ext cx="4345560" cy="3136604"/>
          </a:xfrm>
          <a:prstGeom prst="line">
            <a:avLst/>
          </a:prstGeom>
          <a:ln w="9525">
            <a:solidFill>
              <a:srgbClr val="BFBFBF">
                <a:alpha val="6980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23">
            <a:extLst>
              <a:ext uri="{FF2B5EF4-FFF2-40B4-BE49-F238E27FC236}">
                <a16:creationId xmlns:a16="http://schemas.microsoft.com/office/drawing/2014/main" id="{BB934D2B-85E2-4375-94EE-B66C16BF7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8" name="Rectangle 25">
            <a:extLst>
              <a:ext uri="{FF2B5EF4-FFF2-40B4-BE49-F238E27FC236}">
                <a16:creationId xmlns:a16="http://schemas.microsoft.com/office/drawing/2014/main" id="{9B445E02-D785-4565-B842-9567BBC09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2C153736-D102-4F57-9DE7-615AFC02B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2" name="Rectangle 27">
            <a:extLst>
              <a:ext uri="{FF2B5EF4-FFF2-40B4-BE49-F238E27FC236}">
                <a16:creationId xmlns:a16="http://schemas.microsoft.com/office/drawing/2014/main" id="{BA407A52-66F4-4CDE-A726-FF79F3EC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4" name="Rectangle 28">
            <a:extLst>
              <a:ext uri="{FF2B5EF4-FFF2-40B4-BE49-F238E27FC236}">
                <a16:creationId xmlns:a16="http://schemas.microsoft.com/office/drawing/2014/main" id="{D28FFB34-4FC3-46F5-B900-D3B774FD0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6" name="Rectangle 29">
            <a:extLst>
              <a:ext uri="{FF2B5EF4-FFF2-40B4-BE49-F238E27FC236}">
                <a16:creationId xmlns:a16="http://schemas.microsoft.com/office/drawing/2014/main" id="{205F7B13-ACB5-46BE-8070-0431266B1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D52A0D23-45DD-4DF4-ADE6-A81F409BB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60C29FFA-9090-817D-3976-3FAB89267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9658" y="1253067"/>
            <a:ext cx="3371742" cy="4351866"/>
          </a:xfrm>
        </p:spPr>
        <p:txBody>
          <a:bodyPr anchor="ctr">
            <a:normAutofit/>
          </a:bodyPr>
          <a:lstStyle/>
          <a:p>
            <a:r>
              <a:rPr lang="hu-HU">
                <a:solidFill>
                  <a:schemeClr val="bg1"/>
                </a:solidFill>
              </a:rPr>
              <a:t>RENDEZVÉNYEK SZERVEZÉSE, ELŐKÉSZÍTÉSE </a:t>
            </a:r>
          </a:p>
        </p:txBody>
      </p:sp>
    </p:spTree>
    <p:extLst>
      <p:ext uri="{BB962C8B-B14F-4D97-AF65-F5344CB8AC3E}">
        <p14:creationId xmlns:p14="http://schemas.microsoft.com/office/powerpoint/2010/main" val="2545349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F232815-3A6F-4241-682A-AF4909A00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Amire tekintettel kell lenni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138E58D-12CC-0AC4-5102-A48A589CF2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438183"/>
            <a:ext cx="8866161" cy="5122415"/>
          </a:xfrm>
        </p:spPr>
        <p:txBody>
          <a:bodyPr>
            <a:normAutofit/>
          </a:bodyPr>
          <a:lstStyle/>
          <a:p>
            <a:r>
              <a:rPr lang="hu-HU" dirty="0"/>
              <a:t>kisebb létszámú asztaltársaság az étterem egyik részében is elhelyezhető, nagyobb létszám esetén különtermet kell biztosítani; </a:t>
            </a:r>
          </a:p>
          <a:p>
            <a:r>
              <a:rPr lang="hu-HU" dirty="0"/>
              <a:t>a vendégek számától függ a beosztott pincérek száma: díszétkezéseknél 8-10 vendégre, állófogadásoknál és </a:t>
            </a:r>
            <a:r>
              <a:rPr lang="hu-HU" dirty="0" err="1"/>
              <a:t>koktélpartyknál</a:t>
            </a:r>
            <a:r>
              <a:rPr lang="hu-HU" dirty="0"/>
              <a:t> 20 vendégre osztanak be 1 pincért; </a:t>
            </a:r>
          </a:p>
          <a:p>
            <a:r>
              <a:rPr lang="hu-HU" dirty="0"/>
              <a:t>az étrend összeállítása, az étel-, és italválaszték ismerete egyrészt fontos az árurendelés, az ételkészítés és a pincérek előkészítő munkája miatt; </a:t>
            </a:r>
          </a:p>
          <a:p>
            <a:r>
              <a:rPr lang="hu-HU" dirty="0"/>
              <a:t>az ültetési rend alapján határozható meg, hogy kinél kell kezdeni a felszolgálást, (nagyobb rendezvény esetén a felszolgálás menetéről külön forgatókönyv készül, kisebb </a:t>
            </a:r>
            <a:r>
              <a:rPr lang="hu-HU" dirty="0" err="1"/>
              <a:t>rendezvényekkor</a:t>
            </a:r>
            <a:r>
              <a:rPr lang="hu-HU" dirty="0"/>
              <a:t> a megrendelő határozza meg a fővendég vagy az ünnepelt személyét, és a felszolgálást nála kell kezdeni. </a:t>
            </a:r>
          </a:p>
          <a:p>
            <a:r>
              <a:rPr lang="hu-HU" dirty="0"/>
              <a:t>A felszolgálás további folyamata az általános etikett szerint: hölgyek az idősebbektől a fiatalabbak felé haladva, majd az urak szintén az idősebbektől a fiatalabbak felé haladva); </a:t>
            </a:r>
          </a:p>
          <a:p>
            <a:r>
              <a:rPr lang="hu-HU" dirty="0"/>
              <a:t>esetleges ünnepi beszédek, pohárköszöntők ismerete a felszolgálás menete miatt szükséges.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05031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2ED567-06B3-4107-9773-BBB6BD786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A21C17D-E9A6-48BC-626E-FC9841556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701336"/>
            <a:ext cx="6362658" cy="560181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hu-HU" dirty="0"/>
              <a:t>A vendégek fogadása a házigazda mellett a pincérek feladata is. </a:t>
            </a:r>
          </a:p>
          <a:p>
            <a:pPr>
              <a:lnSpc>
                <a:spcPct val="90000"/>
              </a:lnSpc>
            </a:pPr>
            <a:r>
              <a:rPr lang="hu-HU" dirty="0"/>
              <a:t>A rendezvényen a pincéreknek a felszolgálás ideje alatt is folyamatosan ellenőrizniük kell az italokat, és további behűtésekről gondoskodni, ha szükséges. </a:t>
            </a:r>
          </a:p>
          <a:p>
            <a:pPr>
              <a:lnSpc>
                <a:spcPct val="90000"/>
              </a:lnSpc>
            </a:pPr>
            <a:r>
              <a:rPr lang="hu-HU" dirty="0"/>
              <a:t>A kitálalt ételeket is ellenőrizni kell, valamint folyamatosan figyelni kell a vendégek kívánságait. </a:t>
            </a:r>
          </a:p>
          <a:p>
            <a:pPr>
              <a:lnSpc>
                <a:spcPct val="90000"/>
              </a:lnSpc>
            </a:pPr>
            <a:r>
              <a:rPr lang="hu-HU" dirty="0"/>
              <a:t>Elengedhetetlen a folyamatos kapcsolattartás a megrendelővel, hiszen a vendégeknek lehetnek olyan kívánságai, melyeket a teljesítés előtt mindenképpen meg kell beszélni. </a:t>
            </a:r>
          </a:p>
          <a:p>
            <a:pPr>
              <a:lnSpc>
                <a:spcPct val="90000"/>
              </a:lnSpc>
            </a:pPr>
            <a:r>
              <a:rPr lang="hu-HU" dirty="0"/>
              <a:t>A számlázás feladatára előre kijelölik a személyt, akinek tisztába kell lennie a megrendelés paramétereivel, az azoktól való eltérés lehetőségével, a fizetés módjával. </a:t>
            </a:r>
          </a:p>
          <a:p>
            <a:pPr>
              <a:lnSpc>
                <a:spcPct val="90000"/>
              </a:lnSpc>
            </a:pPr>
            <a:r>
              <a:rPr lang="hu-HU" dirty="0"/>
              <a:t>A számlázás alatt egyeztetni kell a tételeket, mennyiségre és árra is. </a:t>
            </a:r>
          </a:p>
          <a:p>
            <a:pPr>
              <a:lnSpc>
                <a:spcPct val="90000"/>
              </a:lnSpc>
            </a:pPr>
            <a:r>
              <a:rPr lang="hu-HU" dirty="0"/>
              <a:t>A számlát ki kell állítani és hitelszámla esetén alá kell írattatni a megrendelővel. </a:t>
            </a:r>
          </a:p>
          <a:p>
            <a:pPr>
              <a:lnSpc>
                <a:spcPct val="90000"/>
              </a:lnSpc>
            </a:pPr>
            <a:endParaRPr lang="hu-HU" sz="15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551D8B-3775-4477-88B7-7B7C350D3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0"/>
            <a:ext cx="465734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A901C3D-CFAE-460D-BD0E-7D22164D7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590212" y="0"/>
            <a:ext cx="1059921" cy="6858000"/>
          </a:xfrm>
          <a:prstGeom prst="line">
            <a:avLst/>
          </a:prstGeom>
          <a:ln w="9525">
            <a:solidFill>
              <a:srgbClr val="BFBFBF">
                <a:alpha val="7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37C0EA9-1437-4437-9D20-2BBDA1AA9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721600" y="3721395"/>
            <a:ext cx="4345560" cy="3136604"/>
          </a:xfrm>
          <a:prstGeom prst="line">
            <a:avLst/>
          </a:prstGeom>
          <a:ln w="9525">
            <a:solidFill>
              <a:srgbClr val="BFBFBF">
                <a:alpha val="6980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23">
            <a:extLst>
              <a:ext uri="{FF2B5EF4-FFF2-40B4-BE49-F238E27FC236}">
                <a16:creationId xmlns:a16="http://schemas.microsoft.com/office/drawing/2014/main" id="{BB934D2B-85E2-4375-94EE-B66C16BF7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8" name="Rectangle 25">
            <a:extLst>
              <a:ext uri="{FF2B5EF4-FFF2-40B4-BE49-F238E27FC236}">
                <a16:creationId xmlns:a16="http://schemas.microsoft.com/office/drawing/2014/main" id="{9B445E02-D785-4565-B842-9567BBC09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2C153736-D102-4F57-9DE7-615AFC02B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2" name="Rectangle 27">
            <a:extLst>
              <a:ext uri="{FF2B5EF4-FFF2-40B4-BE49-F238E27FC236}">
                <a16:creationId xmlns:a16="http://schemas.microsoft.com/office/drawing/2014/main" id="{BA407A52-66F4-4CDE-A726-FF79F3EC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4" name="Rectangle 28">
            <a:extLst>
              <a:ext uri="{FF2B5EF4-FFF2-40B4-BE49-F238E27FC236}">
                <a16:creationId xmlns:a16="http://schemas.microsoft.com/office/drawing/2014/main" id="{D28FFB34-4FC3-46F5-B900-D3B774FD0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6" name="Rectangle 29">
            <a:extLst>
              <a:ext uri="{FF2B5EF4-FFF2-40B4-BE49-F238E27FC236}">
                <a16:creationId xmlns:a16="http://schemas.microsoft.com/office/drawing/2014/main" id="{205F7B13-ACB5-46BE-8070-0431266B1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D52A0D23-45DD-4DF4-ADE6-A81F409BB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18B50F0F-92F8-8680-6D74-DA14B2C06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9658" y="1253067"/>
            <a:ext cx="3371742" cy="4351866"/>
          </a:xfrm>
        </p:spPr>
        <p:txBody>
          <a:bodyPr anchor="ctr">
            <a:normAutofit/>
          </a:bodyPr>
          <a:lstStyle/>
          <a:p>
            <a:r>
              <a:rPr lang="hu-HU">
                <a:solidFill>
                  <a:schemeClr val="bg1"/>
                </a:solidFill>
              </a:rPr>
              <a:t>A rendezvények lebonyolítása </a:t>
            </a:r>
          </a:p>
        </p:txBody>
      </p:sp>
    </p:spTree>
    <p:extLst>
      <p:ext uri="{BB962C8B-B14F-4D97-AF65-F5344CB8AC3E}">
        <p14:creationId xmlns:p14="http://schemas.microsoft.com/office/powerpoint/2010/main" val="146958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3EEE86A-20A9-8401-DE50-388BBE858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Teendők a rendezvény után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9EF71E9-A4B1-C93C-335C-3D7E5F3CA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2571"/>
            <a:ext cx="8596668" cy="5024761"/>
          </a:xfrm>
        </p:spPr>
        <p:txBody>
          <a:bodyPr>
            <a:normAutofit/>
          </a:bodyPr>
          <a:lstStyle/>
          <a:p>
            <a:r>
              <a:rPr lang="hu-HU" dirty="0"/>
              <a:t>Már a rendezvény ideje alatt folyamatosan szedik a pincérek az asztalokról a már nem használatos eszközöket, ezeket a lerámolásokat a távozás után folytatni kell és szakosítottan kell elvégezni (porcelán, üveg, fém, textília, díszítések). </a:t>
            </a:r>
          </a:p>
          <a:p>
            <a:r>
              <a:rPr lang="hu-HU" dirty="0"/>
              <a:t>A termet vissza kell állítani az eredeti állapotába, hogy a takarítást könnyebben végezhessék el. </a:t>
            </a:r>
          </a:p>
          <a:p>
            <a:r>
              <a:rPr lang="hu-HU" dirty="0"/>
              <a:t>A szennyes textíliákat átszámolva, gyűjtőcsomagolásban kell elhelyezni a szennyes raktárban, vagy le kell küldeni a mosodába. </a:t>
            </a:r>
          </a:p>
          <a:p>
            <a:r>
              <a:rPr lang="hu-HU" dirty="0"/>
              <a:t>Ezután következik az elmosogatott eszközök helyrerakása a tároló szekrényekbe. </a:t>
            </a:r>
          </a:p>
          <a:p>
            <a:r>
              <a:rPr lang="hu-HU" dirty="0"/>
              <a:t>Amennyiben a vendégek bármilyen felszerelést vagy tárgyat ott hagytak, azokat le kell adni a portán. </a:t>
            </a:r>
          </a:p>
          <a:p>
            <a:r>
              <a:rPr lang="hu-HU" dirty="0"/>
              <a:t>Ha tudjuk, hogy a rendezvény után már nem fogják használni a termet, akkor </a:t>
            </a:r>
            <a:r>
              <a:rPr lang="hu-HU" dirty="0" err="1"/>
              <a:t>áramtalanítani</a:t>
            </a:r>
            <a:r>
              <a:rPr lang="hu-HU" dirty="0"/>
              <a:t> kell és be kell zárni a távozás előtt.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59230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530E26E-8DBF-B3BA-4D6F-DFC5830FD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Tálalás </a:t>
            </a:r>
            <a:r>
              <a:rPr lang="hu-HU" dirty="0" err="1"/>
              <a:t>rendezvényekre,hidegkonyhai</a:t>
            </a:r>
            <a:r>
              <a:rPr lang="hu-HU" dirty="0"/>
              <a:t> készítmények, hideg előételek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7986368-5763-BB42-0490-ECC78B1A7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531986" cy="4426642"/>
          </a:xfrm>
        </p:spPr>
        <p:txBody>
          <a:bodyPr>
            <a:normAutofit/>
          </a:bodyPr>
          <a:lstStyle/>
          <a:p>
            <a:r>
              <a:rPr lang="hu-HU" sz="2200" dirty="0"/>
              <a:t>Tálalásuk a hidegkonyhában történik, a tálalás feltételeit úgy megteremtve, hogy bármilyen nagyságú vendéglétszámra teljesen azonos módon és minőségben lehessen a megjelenítést megvalósítani. </a:t>
            </a:r>
          </a:p>
          <a:p>
            <a:r>
              <a:rPr lang="hu-HU" sz="2200" dirty="0"/>
              <a:t>Az egységes tálalást elősegíthetjük, ha egy bemutató tálalást végzünk. </a:t>
            </a:r>
          </a:p>
          <a:p>
            <a:r>
              <a:rPr lang="hu-HU" sz="2200" dirty="0"/>
              <a:t>Az ételek tányéron történő megjelenítését a konyhafőnök szemlélteti, és egyben meghatározza a tálalási posztokat is. </a:t>
            </a:r>
          </a:p>
          <a:p>
            <a:r>
              <a:rPr lang="hu-HU" sz="2200" dirty="0"/>
              <a:t>Kiosztja, hogy ki önti a tányérra az öntetet, vagy mártást, ki, vagy kik helyezik el a hideg ételeket, ki a díszítéseket. Utolsó feladatként fontos poszt a "hátvéd" területe is, hiszen neki köszönhetően kerülnek makulátlan tisztaságú tányérok a vendégek elé.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3081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5DFA3DB-0168-8358-1EE9-E3DF56B24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Tálalás </a:t>
            </a:r>
            <a:r>
              <a:rPr lang="hu-HU" dirty="0" err="1"/>
              <a:t>rendezvényekre,hidegkonyhai</a:t>
            </a:r>
            <a:r>
              <a:rPr lang="hu-HU" dirty="0"/>
              <a:t> készítmények, hideg előételek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0E27ED9-12C5-0A76-8504-813AF856C3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8990449" cy="4275722"/>
          </a:xfrm>
        </p:spPr>
        <p:txBody>
          <a:bodyPr>
            <a:normAutofit/>
          </a:bodyPr>
          <a:lstStyle/>
          <a:p>
            <a:r>
              <a:rPr lang="hu-HU" sz="2400" dirty="0"/>
              <a:t>Hidegkonyhai készítmények tálalása az </a:t>
            </a:r>
            <a:r>
              <a:rPr lang="hu-HU" sz="2400" b="1" dirty="0"/>
              <a:t>összetett saláták </a:t>
            </a:r>
            <a:r>
              <a:rPr lang="hu-HU" sz="2400" dirty="0"/>
              <a:t>esetében előhűtött üveg vagy porcelán tányéron ízlésesen elrendezve tálaljuk. Díszítésre a saláta összetevőkből ízlésesen darabolva használunk díszítő elemeket. Az elhelyezésnél a formák, színek harmóniájával esztétikus megjelenést biztosíthatunk. </a:t>
            </a:r>
          </a:p>
          <a:p>
            <a:r>
              <a:rPr lang="hu-HU" sz="2400" b="1" dirty="0"/>
              <a:t>Koktélok</a:t>
            </a:r>
            <a:r>
              <a:rPr lang="hu-HU" sz="2400" dirty="0"/>
              <a:t> készítésénél a tálaláshoz szép formájú </a:t>
            </a:r>
            <a:r>
              <a:rPr lang="hu-HU" sz="2400" dirty="0" err="1"/>
              <a:t>kelyhet</a:t>
            </a:r>
            <a:r>
              <a:rPr lang="hu-HU" sz="2400" dirty="0"/>
              <a:t> használhatunk, amit a tálalás előtt előhűtünk, majd fodros </a:t>
            </a:r>
            <a:r>
              <a:rPr lang="hu-HU" sz="2400" dirty="0" err="1"/>
              <a:t>endívia</a:t>
            </a:r>
            <a:r>
              <a:rPr lang="hu-HU" sz="2400" dirty="0"/>
              <a:t> vagy </a:t>
            </a:r>
            <a:r>
              <a:rPr lang="hu-HU" sz="2400" dirty="0" err="1"/>
              <a:t>lolo</a:t>
            </a:r>
            <a:r>
              <a:rPr lang="hu-HU" sz="2400" dirty="0"/>
              <a:t> </a:t>
            </a:r>
            <a:r>
              <a:rPr lang="hu-HU" sz="2400" dirty="0" err="1"/>
              <a:t>rosso</a:t>
            </a:r>
            <a:r>
              <a:rPr lang="hu-HU" sz="2400" dirty="0"/>
              <a:t> saláta levéllel kibéleljük. Díszítése koktélparadicsom, vagy a koktél jellegéhez illő friss fűszernövények.</a:t>
            </a:r>
          </a:p>
        </p:txBody>
      </p:sp>
    </p:spTree>
    <p:extLst>
      <p:ext uri="{BB962C8B-B14F-4D97-AF65-F5344CB8AC3E}">
        <p14:creationId xmlns:p14="http://schemas.microsoft.com/office/powerpoint/2010/main" val="17483905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66FF56-86D4-7E21-8135-B10A4A19F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Tálalás </a:t>
            </a:r>
            <a:r>
              <a:rPr lang="hu-HU" dirty="0" err="1"/>
              <a:t>rendezvényekre,hidegkonyhai</a:t>
            </a:r>
            <a:r>
              <a:rPr lang="hu-HU" dirty="0"/>
              <a:t> készítmények, hideg előételek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4AC2840-9ABF-2163-D359-F67E2732B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318922" cy="4293477"/>
          </a:xfrm>
        </p:spPr>
        <p:txBody>
          <a:bodyPr>
            <a:normAutofit/>
          </a:bodyPr>
          <a:lstStyle/>
          <a:p>
            <a:r>
              <a:rPr lang="hu-HU" sz="2400" b="1" dirty="0"/>
              <a:t>Hideg tojásételek </a:t>
            </a:r>
            <a:r>
              <a:rPr lang="hu-HU" sz="2400" dirty="0"/>
              <a:t>tálalása salátalevélre, vagy összetett salátára történik, díszítése aszpik gyönggyel történik. </a:t>
            </a:r>
          </a:p>
          <a:p>
            <a:r>
              <a:rPr lang="hu-HU" sz="2400" dirty="0"/>
              <a:t>A </a:t>
            </a:r>
            <a:r>
              <a:rPr lang="hu-HU" sz="2400" b="1" dirty="0"/>
              <a:t>pástétomok, </a:t>
            </a:r>
            <a:r>
              <a:rPr lang="hu-HU" sz="2400" b="1" dirty="0" err="1"/>
              <a:t>terrinek</a:t>
            </a:r>
            <a:r>
              <a:rPr lang="hu-HU" sz="2400" b="1" dirty="0"/>
              <a:t>, </a:t>
            </a:r>
            <a:r>
              <a:rPr lang="hu-HU" sz="2400" b="1" dirty="0" err="1"/>
              <a:t>galantinok</a:t>
            </a:r>
            <a:r>
              <a:rPr lang="hu-HU" sz="2400" b="1" dirty="0"/>
              <a:t> </a:t>
            </a:r>
            <a:r>
              <a:rPr lang="hu-HU" sz="2400" dirty="0"/>
              <a:t>tálalása franciasaláta talapzatra történik, díszítése aszpik gyöngy, hasáb, vagy aszpik kocka. Az elhelyezésnél a formák, színek harmóniájával, térbeni elhelyezésével esztétikus megjelenést biztosíthatunk. </a:t>
            </a:r>
          </a:p>
          <a:p>
            <a:r>
              <a:rPr lang="hu-HU" sz="2400" b="1" dirty="0"/>
              <a:t>Kocsonyák</a:t>
            </a:r>
            <a:r>
              <a:rPr lang="hu-HU" sz="2400" dirty="0"/>
              <a:t> tálalása üvegtálban történik, előzőleg a húsokat és zöldségeket ízlésesen elrendezzük a tálban, ami egyben díszítő hatást is nyújt.</a:t>
            </a:r>
          </a:p>
        </p:txBody>
      </p:sp>
    </p:spTree>
    <p:extLst>
      <p:ext uri="{BB962C8B-B14F-4D97-AF65-F5344CB8AC3E}">
        <p14:creationId xmlns:p14="http://schemas.microsoft.com/office/powerpoint/2010/main" val="3582338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888F44-A737-BB32-B9DA-A2B20B14D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Tálalás </a:t>
            </a:r>
            <a:r>
              <a:rPr lang="hu-HU" dirty="0" err="1"/>
              <a:t>rendezvényekre,hidegkonyhai</a:t>
            </a:r>
            <a:r>
              <a:rPr lang="hu-HU" dirty="0"/>
              <a:t> készítmények, hideg előételek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291272B-7FD7-5498-7DC0-7A2E92DA3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096981" cy="4178067"/>
          </a:xfrm>
        </p:spPr>
        <p:txBody>
          <a:bodyPr>
            <a:normAutofit lnSpcReduction="10000"/>
          </a:bodyPr>
          <a:lstStyle/>
          <a:p>
            <a:r>
              <a:rPr lang="hu-HU" sz="2400" b="1" dirty="0"/>
              <a:t>Hideg halételek </a:t>
            </a:r>
            <a:r>
              <a:rPr lang="hu-HU" sz="2400" dirty="0"/>
              <a:t>tálalása előhűtött tányérra, </a:t>
            </a:r>
            <a:r>
              <a:rPr lang="hu-HU" sz="2400" dirty="0" err="1"/>
              <a:t>esetenként</a:t>
            </a:r>
            <a:r>
              <a:rPr lang="hu-HU" sz="2400" dirty="0"/>
              <a:t> franciasaláta talapzatra tálaljuk. Díszítése salátalevél, citrom, és aszpik darabok. </a:t>
            </a:r>
          </a:p>
          <a:p>
            <a:r>
              <a:rPr lang="hu-HU" sz="2400" b="1" dirty="0"/>
              <a:t>Hideg húsételek </a:t>
            </a:r>
            <a:r>
              <a:rPr lang="hu-HU" sz="2400" dirty="0"/>
              <a:t>tálalásakor a felszeletelt húsokat vékonyan átfényezzük aszpikkal, hogy a kiszáradástól megvédjük a hús felületét. Tálalása </a:t>
            </a:r>
            <a:r>
              <a:rPr lang="hu-HU" sz="2400" dirty="0" err="1"/>
              <a:t>esetenként</a:t>
            </a:r>
            <a:r>
              <a:rPr lang="hu-HU" sz="2400" dirty="0"/>
              <a:t> franciasaláta alapra történik. Az elhelyezésnél a formák, színek harmóniájával, térbeni elhelyezésével esztétikus megjelenést biztosíthatunk. </a:t>
            </a:r>
          </a:p>
          <a:p>
            <a:r>
              <a:rPr lang="hu-HU" sz="2400" dirty="0"/>
              <a:t>A </a:t>
            </a:r>
            <a:r>
              <a:rPr lang="hu-HU" sz="2400" b="1" dirty="0"/>
              <a:t>vegyes ízelítőket </a:t>
            </a:r>
            <a:r>
              <a:rPr lang="hu-HU" sz="2400" dirty="0"/>
              <a:t>előhűtött tálkákban tálaljuk, de büfé jelleggel is megjeleníthetjük, és a vendég saját igénye szerint válogathat a feltálalt vegyes ízelítők közül.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574450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A65ACEE-3724-BCF7-0A2F-8576CE44C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Tálalás </a:t>
            </a:r>
            <a:r>
              <a:rPr lang="hu-HU" dirty="0" err="1"/>
              <a:t>rendezvényekre,hidegkonyhai</a:t>
            </a:r>
            <a:r>
              <a:rPr lang="hu-HU" dirty="0"/>
              <a:t> készítmények, hideg előételek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60C3070-4FC6-2CA8-F70C-BE790D88A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594130" cy="44532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 b="1" dirty="0"/>
              <a:t>Hidegtálak</a:t>
            </a:r>
            <a:r>
              <a:rPr lang="hu-HU" sz="2200" dirty="0"/>
              <a:t> tálalására nincs merev korlát. </a:t>
            </a:r>
          </a:p>
          <a:p>
            <a:r>
              <a:rPr lang="hu-HU" sz="2200" dirty="0"/>
              <a:t>Készítésénél igyekezzünk változatos anyagokkal dolgozni, mert ezek színeivel, formáival már az esztétikus megjelenítéshez is hozzájárulhatunk. </a:t>
            </a:r>
          </a:p>
          <a:p>
            <a:r>
              <a:rPr lang="hu-HU" sz="2200" dirty="0"/>
              <a:t>Az elkészített húsoknak és köreteknek önmagában is szépnek, mutatósnak és mennyiségét tekintve arányosnak kell lennie. </a:t>
            </a:r>
          </a:p>
          <a:p>
            <a:r>
              <a:rPr lang="hu-HU" sz="2200" dirty="0"/>
              <a:t>Az elkészített ételek elhelyezése történhet szimmetrikusan, vagy formabontó elrendezéssel. Kerüljük az egyhangúságot, törekedjünk arra, hogy a vendéget a fogyasztás előtt megállítsuk a hidegtálakban gyönyörködve. </a:t>
            </a:r>
          </a:p>
          <a:p>
            <a:r>
              <a:rPr lang="hu-HU" sz="2200" dirty="0"/>
              <a:t>Díszítésre merjünk különleges anyagokat például ehető virágokat használni. Törekedjünk az esztétikus elrendezésre és a harmóniára!</a:t>
            </a:r>
          </a:p>
        </p:txBody>
      </p:sp>
    </p:spTree>
    <p:extLst>
      <p:ext uri="{BB962C8B-B14F-4D97-AF65-F5344CB8AC3E}">
        <p14:creationId xmlns:p14="http://schemas.microsoft.com/office/powerpoint/2010/main" val="13952481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ím 1">
            <a:extLst>
              <a:ext uri="{FF2B5EF4-FFF2-40B4-BE49-F238E27FC236}">
                <a16:creationId xmlns:a16="http://schemas.microsoft.com/office/drawing/2014/main" id="{2B5B5E7C-F90C-CF07-B599-A1E8A93D1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hu-HU" sz="3300"/>
              <a:t>Tálalás rendezvényekre, melegkonyhai készítmények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C71B1F7-CC62-02C0-0C07-E8673FE1C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/>
          </a:bodyPr>
          <a:lstStyle/>
          <a:p>
            <a:r>
              <a:rPr lang="hu-HU" dirty="0"/>
              <a:t>Tálalásuk a melegkonyhában történik, az egyes posztokon (pl. leves poszt), a tálalás feltételeit úgy megteremtve, hogy bármilyen nagyságú vendéglétszámra teljesen azonos módon és minőségben lehessen a prezentálást megvalósítani. </a:t>
            </a:r>
          </a:p>
          <a:p>
            <a:pPr lvl="1"/>
            <a:r>
              <a:rPr lang="hu-HU" dirty="0"/>
              <a:t>Levesek </a:t>
            </a:r>
          </a:p>
          <a:p>
            <a:pPr lvl="1"/>
            <a:r>
              <a:rPr lang="hu-HU" dirty="0"/>
              <a:t>Meleg előételek </a:t>
            </a:r>
          </a:p>
          <a:p>
            <a:pPr lvl="1"/>
            <a:r>
              <a:rPr lang="hu-HU" dirty="0"/>
              <a:t>Főételek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72860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58B1850-8F17-3193-63BD-3E32364B4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Tálalás rendezvényekre, melegkonyhai készítmények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259B43D-223E-7051-04B4-F3D583D18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620763" cy="4382254"/>
          </a:xfrm>
        </p:spPr>
        <p:txBody>
          <a:bodyPr>
            <a:normAutofit fontScale="92500" lnSpcReduction="20000"/>
          </a:bodyPr>
          <a:lstStyle/>
          <a:p>
            <a:r>
              <a:rPr lang="hu-HU" dirty="0"/>
              <a:t>A húsleves jellegű levesek és egyszerű sűrített levesek tálalása történhet előmelegített csészében és több adagra tálalva levesestálban is. Egy adagba általában három decilitert adunk. Díszítése finomra vágott petrezselyemzöld. </a:t>
            </a:r>
          </a:p>
          <a:p>
            <a:r>
              <a:rPr lang="hu-HU" dirty="0"/>
              <a:t>Erőlevesek tálalása előmelegített csészében történik, díszítése finomra vágott petrezselyemzöld. </a:t>
            </a:r>
          </a:p>
          <a:p>
            <a:r>
              <a:rPr lang="hu-HU" dirty="0"/>
              <a:t>Magyaros híglevesek tálalása előmelegített üvegtálban, mázas agyagtálban, bográcsban, vagy csészében történik. Díszítése paprika karika. </a:t>
            </a:r>
          </a:p>
          <a:p>
            <a:r>
              <a:rPr lang="hu-HU" dirty="0"/>
              <a:t>Püré, krémlevesek tálalása előmelegített csészében történik, díszítése finomra vágott petrezselyemzöld. </a:t>
            </a:r>
          </a:p>
          <a:p>
            <a:r>
              <a:rPr lang="hu-HU" dirty="0"/>
              <a:t>A melegen szervírozásra kerülő leveseket forrón, 70-80C fokon tálaljuk, mert forrón élvezhető igazán, és a szakácsnak is marad ideje a fogyasztás alatt a további fogás tálalásához előkészülni. </a:t>
            </a:r>
          </a:p>
          <a:p>
            <a:r>
              <a:rPr lang="hu-HU" dirty="0"/>
              <a:t>A gyümölcslevesek tálalása előhűtött csészében történik, a tálalási hőfok6-8C fok, díszítése tejszínhabrózsa, citromfű, pirított mandula, stb. </a:t>
            </a:r>
          </a:p>
          <a:p>
            <a:r>
              <a:rPr lang="hu-HU" dirty="0"/>
              <a:t>Összetett levesek tálalása történhet előmelegített csészében és több adagra tálalva levesestálban (</a:t>
            </a:r>
            <a:r>
              <a:rPr lang="hu-HU" dirty="0" err="1"/>
              <a:t>topf</a:t>
            </a:r>
            <a:r>
              <a:rPr lang="hu-HU" dirty="0"/>
              <a:t>-ban) is, díszítése finomra vágott petrezselyemzöld. </a:t>
            </a:r>
          </a:p>
        </p:txBody>
      </p:sp>
    </p:spTree>
    <p:extLst>
      <p:ext uri="{BB962C8B-B14F-4D97-AF65-F5344CB8AC3E}">
        <p14:creationId xmlns:p14="http://schemas.microsoft.com/office/powerpoint/2010/main" val="12657757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82E2B74-704D-426C-1B39-ED98C156F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Tálalás rendezvényekre, melegkonyhai készítmények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C8DD4E2-C5C8-E352-02C3-FEECC0C76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549742" cy="42934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400" dirty="0"/>
              <a:t>Meleg előételek tálalása előmelegített alaptányérra történik, ízlésesen elrendezve. </a:t>
            </a:r>
          </a:p>
          <a:p>
            <a:r>
              <a:rPr lang="hu-HU" sz="2400" dirty="0"/>
              <a:t>A tányéron étel kiegészítőt (mártást) is megjeleníthetünk, kis mennyiségben, díszítő hatással. A mártás maradékot külön </a:t>
            </a:r>
            <a:r>
              <a:rPr lang="hu-HU" sz="2400" dirty="0" err="1"/>
              <a:t>mártásos</a:t>
            </a:r>
            <a:r>
              <a:rPr lang="hu-HU" sz="2400" dirty="0"/>
              <a:t> csészében kínáljuk. A mártások megjelenítési formája az aktuális divatirányzattól függ. Például a tányért kiöntve mártással, egyenes, vagy hullám, vékony, illetve vastag vonalvezetést alakítva, formázva a mártásból. Erre részben ráültetve a meleg előételeket. </a:t>
            </a:r>
          </a:p>
          <a:p>
            <a:r>
              <a:rPr lang="hu-HU" sz="2400" dirty="0"/>
              <a:t>Díszítésre az étel jellegéhez illő, ehető, lehetőleg hőkezelt anyagot alkalmazzunk. </a:t>
            </a:r>
          </a:p>
        </p:txBody>
      </p:sp>
    </p:spTree>
    <p:extLst>
      <p:ext uri="{BB962C8B-B14F-4D97-AF65-F5344CB8AC3E}">
        <p14:creationId xmlns:p14="http://schemas.microsoft.com/office/powerpoint/2010/main" val="6636009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43F2A8B-72F8-5024-2555-E226CC7E7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hu-HU"/>
              <a:t>Tálalás rendezvényekre, melegkonyhai készítmények</a:t>
            </a:r>
            <a:endParaRPr lang="hu-HU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F4FDF87-E26C-BA97-8B9B-006ECAE6A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2581" y="1917578"/>
            <a:ext cx="9790218" cy="4279036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hu-HU" dirty="0"/>
              <a:t>Főételek tálalása rettentő széles skálán mozog. </a:t>
            </a:r>
          </a:p>
          <a:p>
            <a:pPr>
              <a:lnSpc>
                <a:spcPct val="90000"/>
              </a:lnSpc>
            </a:pPr>
            <a:r>
              <a:rPr lang="hu-HU" dirty="0"/>
              <a:t>Szabályként elmondható, hogy a húsok elrendezése oly módon történjen, hogy a vendég az evőeszközzel könnyedén tudjon bánni a darabolás során. </a:t>
            </a:r>
          </a:p>
          <a:p>
            <a:pPr>
              <a:lnSpc>
                <a:spcPct val="90000"/>
              </a:lnSpc>
            </a:pPr>
            <a:r>
              <a:rPr lang="hu-HU" dirty="0"/>
              <a:t>Az elkészített ételek legyenek olyan igényesen előállítva, hogy már az esetleges darabolással is díszítő hatást érjünk el. A kész töltött, göngyölt, </a:t>
            </a:r>
            <a:r>
              <a:rPr lang="hu-HU" dirty="0" err="1"/>
              <a:t>rakottas</a:t>
            </a:r>
            <a:r>
              <a:rPr lang="hu-HU" dirty="0"/>
              <a:t> húsok jól megválasztott darabolása (nyújtott szelet, tönk) is már hozzájárul a tálalás esztétikumához. </a:t>
            </a:r>
          </a:p>
          <a:p>
            <a:pPr>
              <a:lnSpc>
                <a:spcPct val="90000"/>
              </a:lnSpc>
            </a:pPr>
            <a:r>
              <a:rPr lang="hu-HU" dirty="0"/>
              <a:t>A hús és köret elrendezése is számtalan variációt nyújt. Klasszikusan jobbra a húst, balra a köretet elhelyezés mondható. Más elrendezési mód a tányér alsó részére elhelyezett hússzeletek, </a:t>
            </a:r>
            <a:r>
              <a:rPr lang="hu-HU" dirty="0" err="1"/>
              <a:t>felülre</a:t>
            </a:r>
            <a:r>
              <a:rPr lang="hu-HU" dirty="0"/>
              <a:t> igazított köretelrendezéssel. Elrendezhető a főétel körettel sávosan is. A tálalási trendeket is, mint nagyon sok mindent a divat határoz meg. Egyik ilyen irányzat volt a centrális tálalás is. Sokan ellenezték, mondván, hogy nem funkcionális, más viszont mellette tette le a voksát.</a:t>
            </a:r>
          </a:p>
          <a:p>
            <a:pPr>
              <a:lnSpc>
                <a:spcPct val="90000"/>
              </a:lnSpc>
            </a:pPr>
            <a:r>
              <a:rPr lang="hu-HU" dirty="0"/>
              <a:t>A tálalás megoldható úgy is, hogy a köretre helyezzük a húsételt.</a:t>
            </a:r>
          </a:p>
          <a:p>
            <a:pPr>
              <a:lnSpc>
                <a:spcPct val="90000"/>
              </a:lnSpc>
            </a:pPr>
            <a:endParaRPr lang="hu-HU" sz="1500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636018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7A64D03-1D1E-B156-FCDC-E6313D150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Tálalás rendezvényekre, melegkonyhai készítmények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67F4129-90B4-8081-0F31-3B95D8802F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531986" cy="4275722"/>
          </a:xfrm>
        </p:spPr>
        <p:txBody>
          <a:bodyPr>
            <a:normAutofit/>
          </a:bodyPr>
          <a:lstStyle/>
          <a:p>
            <a:r>
              <a:rPr lang="hu-HU" sz="2000" dirty="0"/>
              <a:t>A főételek tálalásakor nem szabad megfeledkezni a kiegészítőkről, pecsenyelevekről, mártásokról sem. </a:t>
            </a:r>
          </a:p>
          <a:p>
            <a:r>
              <a:rPr lang="hu-HU" sz="2000" dirty="0"/>
              <a:t>Az ételhez illő kiegészítők egy részét elhelyezhetjük- tányér szerviz tálaláskor- a tányéron is díszítő jelleggel, de azt úgy tegyük, hogy a szépen elkészített húst ne takarjuk vele. Öntsük a hús alá, vagy a tányér egy részére, különféle vonalvezetést alkalmazva, a húst ráhelyezve, meg, meg villantva a mártást, vagy pecsenyelevet. </a:t>
            </a:r>
          </a:p>
          <a:p>
            <a:r>
              <a:rPr lang="hu-HU" sz="2000" dirty="0"/>
              <a:t>A mártás, vagy pecsenyelé színével, hozzáadott anyagok széles skálájával, (finomra vágott kapor, metélőhagyma, tárkonylevél, színes vitapaprika, stb.) hozzájárulnak a színek harmóniájához.</a:t>
            </a:r>
          </a:p>
        </p:txBody>
      </p:sp>
    </p:spTree>
    <p:extLst>
      <p:ext uri="{BB962C8B-B14F-4D97-AF65-F5344CB8AC3E}">
        <p14:creationId xmlns:p14="http://schemas.microsoft.com/office/powerpoint/2010/main" val="11101320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8F8B4A4-2D52-B11A-7A04-4CE626FBF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Tálalás rendezvényekre, melegkonyhai készítmények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7335496-B15E-E4FB-8FC0-67DCA5A79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Az egy </a:t>
            </a:r>
            <a:r>
              <a:rPr lang="hu-HU" dirty="0" err="1"/>
              <a:t>adagnyi</a:t>
            </a:r>
            <a:r>
              <a:rPr lang="hu-HU" dirty="0"/>
              <a:t> étel kiegészítő maradványát külön </a:t>
            </a:r>
            <a:r>
              <a:rPr lang="hu-HU" dirty="0" err="1"/>
              <a:t>mártásos</a:t>
            </a:r>
            <a:r>
              <a:rPr lang="hu-HU" dirty="0"/>
              <a:t> csészében, alátétre helyezve tálalhatjuk. </a:t>
            </a:r>
          </a:p>
          <a:p>
            <a:r>
              <a:rPr lang="hu-HU" dirty="0"/>
              <a:t>Tálaláskor minden adagot úgy méretezzünk, hogy az megfeleljen a kalkulált mennyiségnek, valamint az étel összetevőiből, (hús, köret, mártás vagy pecsenyelé) arányosan adagoljunk. </a:t>
            </a:r>
          </a:p>
          <a:p>
            <a:r>
              <a:rPr lang="hu-HU" dirty="0"/>
              <a:t>Elterjedt tálalási mód a svájci tálalás, ami tányérszervizt jelenít meg. Egy-egy adagot prezentálunk huszonnyolc vagy harminc centiméteres átmérőjű lapostányéron. </a:t>
            </a:r>
          </a:p>
          <a:p>
            <a:r>
              <a:rPr lang="hu-HU" dirty="0"/>
              <a:t>A tányér méretének megválasztásakor vegyük figyelembe az étel mennyiségét is, hogy ne legyen zsúfolt a tálalás, mert nem áttekinthető, és ez által elnyom minden díszítő hatást. </a:t>
            </a:r>
          </a:p>
          <a:p>
            <a:r>
              <a:rPr lang="hu-HU" dirty="0"/>
              <a:t>Jelenleg a szellős tálalás a divatos. </a:t>
            </a:r>
          </a:p>
        </p:txBody>
      </p:sp>
    </p:spTree>
    <p:extLst>
      <p:ext uri="{BB962C8B-B14F-4D97-AF65-F5344CB8AC3E}">
        <p14:creationId xmlns:p14="http://schemas.microsoft.com/office/powerpoint/2010/main" val="17696980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732B9B1-EFF9-AF6C-34BC-B4FDFD6DA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Tálalás rendezvényekre, melegkonyhai készítmények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2173933-ED59-974C-26DB-32F2BAD646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400" dirty="0"/>
              <a:t>Tálaláskor a tányér szélét szabadon kell hagyni. Tréfásan szoktuk mondani, hogy a tányér széle a pincéré. Ezért semmilyen díszítő elemet ne helyezzünk oda. </a:t>
            </a:r>
          </a:p>
          <a:p>
            <a:r>
              <a:rPr lang="hu-HU" sz="2400" dirty="0"/>
              <a:t>A tálalást a felszolgálás idejére időzítsük, hogy az ételeink frissen maradjanak, a díszítések üdének tűnjenek. </a:t>
            </a:r>
          </a:p>
          <a:p>
            <a:r>
              <a:rPr lang="hu-HU" sz="2400" dirty="0"/>
              <a:t>A főételeket minden esetben előmelegített tányérra tálaljuk, ezzel is segítve, hogy az étel hőfoka, ezáltal az élvezeti értéke ne csökkenjen.</a:t>
            </a:r>
          </a:p>
        </p:txBody>
      </p:sp>
    </p:spTree>
    <p:extLst>
      <p:ext uri="{BB962C8B-B14F-4D97-AF65-F5344CB8AC3E}">
        <p14:creationId xmlns:p14="http://schemas.microsoft.com/office/powerpoint/2010/main" val="33009060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DCE23F1-6155-A030-1061-69BA7C9D6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Tálalás rendezvényekre, desszertek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52918EE-2BAB-EC1D-73F7-E71AF4695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67161"/>
            <a:ext cx="9274534" cy="4674201"/>
          </a:xfrm>
        </p:spPr>
        <p:txBody>
          <a:bodyPr>
            <a:noAutofit/>
          </a:bodyPr>
          <a:lstStyle/>
          <a:p>
            <a:r>
              <a:rPr lang="hu-HU" sz="2400" dirty="0"/>
              <a:t>Tálalásuk a cukrászkonyhában történik, a tálalás feltételeit úgy megteremtve, hogy bármilyen nagyságú vendéglétszámra teljesen azonos módon és minőségben lehessen a tálalást megvalósítani.</a:t>
            </a:r>
          </a:p>
          <a:p>
            <a:r>
              <a:rPr lang="hu-HU" sz="2400" dirty="0"/>
              <a:t>A desszertek tálalása nagyon változatos képet mutat. A változatosságot nem csak a divatos tányérok használatával, hanem a jó minőségben elkészített éttermi tészták tányéron történőelrendezésével is részben biztosíthatjuk. A gyúrt tésztákat, kevert tésztákat, kelt tésztákat, omlós tésztákat, réteseket, felvert tésztákat, égetett tésztákat, felfújtakat, pudingokat a szellős tálalás, és esztétikus elrendezés érdekében általában előmelegített alaptányérra tálaljuk. </a:t>
            </a:r>
          </a:p>
        </p:txBody>
      </p:sp>
    </p:spTree>
    <p:extLst>
      <p:ext uri="{BB962C8B-B14F-4D97-AF65-F5344CB8AC3E}">
        <p14:creationId xmlns:p14="http://schemas.microsoft.com/office/powerpoint/2010/main" val="30012458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777083C-8D9F-A820-70A1-BDC00AAE1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Tálalás rendezvényekre, desszertek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FEADF9E-7919-0374-E5DF-AFCCBEBBF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00327"/>
            <a:ext cx="8596668" cy="4541036"/>
          </a:xfrm>
        </p:spPr>
        <p:txBody>
          <a:bodyPr>
            <a:noAutofit/>
          </a:bodyPr>
          <a:lstStyle/>
          <a:p>
            <a:r>
              <a:rPr lang="hu-HU" sz="2400" dirty="0"/>
              <a:t>A tálalás fénye emelhető némely éttermi tésztánál, ha nem egyszerűen csak meghatározott méretre vágjuk, hanem a daraboláskor különböző alakzatokat vágunk, vagy kiszúrót használva formázzuk a desszerteket. </a:t>
            </a:r>
          </a:p>
          <a:p>
            <a:r>
              <a:rPr lang="hu-HU" sz="2400" dirty="0"/>
              <a:t>A darabok elhelyezése a tányéron szimmetrikusan, síkból kiemelve, akár formabontó elrendezéssel is végezhető. </a:t>
            </a:r>
          </a:p>
          <a:p>
            <a:r>
              <a:rPr lang="hu-HU" sz="2400" dirty="0"/>
              <a:t>A jelenlegi irányzatnak megfelelve, miszerint többféle, kis adagokban fogyasztott étel, táplálkozás élettani szempontból értékesebb a szervezet számára. Ennek esztétikai hatása is van, ha különböző éttermi tésztákat a színek, formák harmóniájával, térbeni elrendezés variációival jelenítjük meg a tányéron. </a:t>
            </a:r>
          </a:p>
        </p:txBody>
      </p:sp>
    </p:spTree>
    <p:extLst>
      <p:ext uri="{BB962C8B-B14F-4D97-AF65-F5344CB8AC3E}">
        <p14:creationId xmlns:p14="http://schemas.microsoft.com/office/powerpoint/2010/main" val="35058502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8BBDBE1-81AD-F480-6D64-8106731FC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Tálalás rendezvényekre, desszertek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64FE747-A91F-F4AC-2BB8-657BE0888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562471"/>
            <a:ext cx="9505353" cy="4478892"/>
          </a:xfrm>
        </p:spPr>
        <p:txBody>
          <a:bodyPr>
            <a:normAutofit/>
          </a:bodyPr>
          <a:lstStyle/>
          <a:p>
            <a:r>
              <a:rPr lang="hu-HU" sz="2400" dirty="0"/>
              <a:t>A krémeket, hideg gyümölcskészítményeket, fagylaltokat előhűtött kehelyben, üvegtálkában tálaljuk. </a:t>
            </a:r>
          </a:p>
          <a:p>
            <a:r>
              <a:rPr lang="hu-HU" sz="2400" dirty="0"/>
              <a:t>A kehely </a:t>
            </a:r>
            <a:r>
              <a:rPr lang="hu-HU" sz="2400" dirty="0" err="1"/>
              <a:t>belsejét</a:t>
            </a:r>
            <a:r>
              <a:rPr lang="hu-HU" sz="2400" dirty="0"/>
              <a:t> különböző díszítő elemekkel szépíthetjük, olvasztott csokoládét, húzott karamellt, stb. díszítőelemeket használva. </a:t>
            </a:r>
          </a:p>
          <a:p>
            <a:r>
              <a:rPr lang="hu-HU" sz="2400" dirty="0"/>
              <a:t>Az elrendezésen és az étel kiegészítőkön kívül pl. csokoládépasztillával, csokoládé fecskendezésével, csokoládé reszelékkel, olajos magvakkal, színezett kókuszreszelékkel, zselével, gyümölcs darabokkal, kiszúrt díszítőelemekkel, szóráshoz sablonok használatával, stb. díszíthetünk.</a:t>
            </a:r>
          </a:p>
        </p:txBody>
      </p:sp>
    </p:spTree>
    <p:extLst>
      <p:ext uri="{BB962C8B-B14F-4D97-AF65-F5344CB8AC3E}">
        <p14:creationId xmlns:p14="http://schemas.microsoft.com/office/powerpoint/2010/main" val="6658882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2096E33-9035-FA67-8F1A-C3CF46574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Tálalás rendezvényekre, desszertek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D359E3F-193F-03C2-EBC7-73FE51409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53593"/>
            <a:ext cx="9549742" cy="4487770"/>
          </a:xfrm>
        </p:spPr>
        <p:txBody>
          <a:bodyPr>
            <a:normAutofit/>
          </a:bodyPr>
          <a:lstStyle/>
          <a:p>
            <a:r>
              <a:rPr lang="hu-HU" sz="2000" dirty="0"/>
              <a:t>A megtálalt ételt meg védhetjük a kihűléstől, a tál, és tányérfedő (klós) használatával. A klós a tányér formájához igazodik, megvédi az ételt a kihűléstől, szennyeződéstől. </a:t>
            </a:r>
          </a:p>
          <a:p>
            <a:r>
              <a:rPr lang="hu-HU" sz="2000" dirty="0"/>
              <a:t>Látványával emeli a szervírozás esztétikai élményét. </a:t>
            </a:r>
          </a:p>
          <a:p>
            <a:r>
              <a:rPr lang="hu-HU" sz="2000" dirty="0"/>
              <a:t>Az éttermi tészták, és egyéb desszertek tálalása a pohárkrémek, habok kivételével általában alaptányérra történik. Ebben az esetben is </a:t>
            </a:r>
            <a:r>
              <a:rPr lang="hu-HU" sz="2000" dirty="0" err="1"/>
              <a:t>érvényesítenünk</a:t>
            </a:r>
            <a:r>
              <a:rPr lang="hu-HU" sz="2000" dirty="0"/>
              <a:t> kell a szellős, átlátható, esztétikus irányvonalat. </a:t>
            </a:r>
          </a:p>
          <a:p>
            <a:r>
              <a:rPr lang="hu-HU" sz="2000" dirty="0"/>
              <a:t>Az étkezés koronája a desszert, ezért is meg kell adni a rangját, fényét. Az étkezés folyamán az utolsó élmény a desszert fogyasztása, ennek a képe marad meg talán a leghosszabb ideig a fogyasztóban, nyomot hagyva a desszert formájával, színével, tetszetős és ízléses elrendezésével. </a:t>
            </a:r>
          </a:p>
        </p:txBody>
      </p:sp>
    </p:spTree>
    <p:extLst>
      <p:ext uri="{BB962C8B-B14F-4D97-AF65-F5344CB8AC3E}">
        <p14:creationId xmlns:p14="http://schemas.microsoft.com/office/powerpoint/2010/main" val="25085549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C2C2A80-F0B9-819C-29FA-D8B83EEC2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Tálalás rendezvényekre, desszertek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F992B26-BDE5-6564-833E-673C84599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10173"/>
            <a:ext cx="9265656" cy="4524297"/>
          </a:xfrm>
        </p:spPr>
        <p:txBody>
          <a:bodyPr>
            <a:normAutofit/>
          </a:bodyPr>
          <a:lstStyle/>
          <a:p>
            <a:r>
              <a:rPr lang="hu-HU" sz="2000" dirty="0"/>
              <a:t>A desszertekhez használható díszítések széles skáláját vonultathatjuk fel. A legegyszerűbb díszítés, egyben ízesítés is, ha meghintjük porcukorral. </a:t>
            </a:r>
          </a:p>
          <a:p>
            <a:r>
              <a:rPr lang="hu-HU" sz="2000" dirty="0"/>
              <a:t>Friss fűszernövények közül a citromfüvet és mentalevelet használjuk a leggyakrabban. </a:t>
            </a:r>
          </a:p>
          <a:p>
            <a:r>
              <a:rPr lang="hu-HU" sz="2000" dirty="0"/>
              <a:t>Öntetek, mártások, habok is kiegészítik desszertjeinket, elhelyezésükkel emelhetjük az esztétikai élményt. </a:t>
            </a:r>
          </a:p>
          <a:p>
            <a:r>
              <a:rPr lang="hu-HU" sz="2000" dirty="0"/>
              <a:t>Díszítés mindig az étel jellegének megfelelő módon történik, fogyasztható élelmi anyag felhasználásával. A díszítés mennyisége, mérete ne nyomja el az ízlésesen megtálalt étel összképét, egészítse ki azt, de ne váljon tolakodóvá, harmonikus összképet alkosson. </a:t>
            </a:r>
          </a:p>
          <a:p>
            <a:r>
              <a:rPr lang="hu-HU" sz="2000" dirty="0"/>
              <a:t>Igyekezzünk a díszítést a formák, színek harmóniájával teljessé, mégis szoliddá tenni.</a:t>
            </a:r>
          </a:p>
        </p:txBody>
      </p:sp>
    </p:spTree>
    <p:extLst>
      <p:ext uri="{BB962C8B-B14F-4D97-AF65-F5344CB8AC3E}">
        <p14:creationId xmlns:p14="http://schemas.microsoft.com/office/powerpoint/2010/main" val="1969163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C2C0B0-F3F7-D48B-93A2-9AE97FEFA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Tálalóedények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0972CEB-1AE7-E8DD-F8E2-BEB242309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69003"/>
            <a:ext cx="8596668" cy="4372360"/>
          </a:xfrm>
        </p:spPr>
        <p:txBody>
          <a:bodyPr>
            <a:noAutofit/>
          </a:bodyPr>
          <a:lstStyle/>
          <a:p>
            <a:r>
              <a:rPr lang="hu-HU" sz="2200" dirty="0"/>
              <a:t>A szép tálalóedények már önmagukban is esztétikai élményt nyújtanak. Anyaguk lehet üvegből, porcelánból, vagy fémből is. </a:t>
            </a:r>
          </a:p>
          <a:p>
            <a:r>
              <a:rPr lang="hu-HU" sz="2200" dirty="0"/>
              <a:t>A főétel tálalása tányérszerviznél általában 260-280mm átmérőjű, vagy 300-320mm átmérőjű lapostányéron történik. </a:t>
            </a:r>
          </a:p>
          <a:p>
            <a:r>
              <a:rPr lang="hu-HU" sz="2200" dirty="0"/>
              <a:t>A tányérszerviz napjainkban a leg elterjedtebb tálalási forma. </a:t>
            </a:r>
          </a:p>
          <a:p>
            <a:r>
              <a:rPr lang="hu-HU" sz="2200" dirty="0"/>
              <a:t>Az elkészített ételeket a szakács tálalja a tányérra a konyhában. </a:t>
            </a:r>
          </a:p>
          <a:p>
            <a:r>
              <a:rPr lang="hu-HU" sz="2200" dirty="0"/>
              <a:t>Melegen kerül a vendég elé, ha a felszolgáló tányérfedővel lefedve helyezi a vendég elé az ételt, majd leemeli a tányérfedőt. </a:t>
            </a:r>
          </a:p>
        </p:txBody>
      </p:sp>
    </p:spTree>
    <p:extLst>
      <p:ext uri="{BB962C8B-B14F-4D97-AF65-F5344CB8AC3E}">
        <p14:creationId xmlns:p14="http://schemas.microsoft.com/office/powerpoint/2010/main" val="34689801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E48645F-E5CA-1275-C0D4-1C1072CEB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Tálalóedények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0473F0E-3E5A-3178-F5AE-1EF2FEFF5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86757"/>
            <a:ext cx="8596668" cy="4354605"/>
          </a:xfrm>
        </p:spPr>
        <p:txBody>
          <a:bodyPr>
            <a:normAutofit/>
          </a:bodyPr>
          <a:lstStyle/>
          <a:p>
            <a:r>
              <a:rPr lang="hu-HU" sz="2200" dirty="0"/>
              <a:t>Elegánsabb módja díszétkezéseknél a tükörszerviz, amikor a felszolgálás meghatározott forgatókönyv szerint történik, meghatározott sorrendben, azonos mozdulatokkal. </a:t>
            </a:r>
          </a:p>
          <a:p>
            <a:r>
              <a:rPr lang="hu-HU" sz="2200" dirty="0"/>
              <a:t>A tálalásra használt edények előkészítése a felszolgáló feladata. Ő gondoskodik a tányér tisztaságáról, valamint a megfelelő hőmérsékletéről.  </a:t>
            </a:r>
          </a:p>
          <a:p>
            <a:r>
              <a:rPr lang="hu-HU" sz="2200" dirty="0"/>
              <a:t>Az egyes befejező műveletek gondos és szakszerű végzésével megóvhatjuk az elkészített ételeink táp és élvezeti értékét, és nem utolsó szempont, hogy nagymértékben hozzájárulhatunk a vendégeink elégedettségéhez.</a:t>
            </a:r>
          </a:p>
        </p:txBody>
      </p:sp>
    </p:spTree>
    <p:extLst>
      <p:ext uri="{BB962C8B-B14F-4D97-AF65-F5344CB8AC3E}">
        <p14:creationId xmlns:p14="http://schemas.microsoft.com/office/powerpoint/2010/main" val="22791935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6588389-44EA-5B4D-B4FA-CCA1CA889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Befejező műveletek tálalásnál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0DB1C70-4CD0-F097-4424-AFDD37174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748901"/>
            <a:ext cx="9407699" cy="4292461"/>
          </a:xfrm>
        </p:spPr>
        <p:txBody>
          <a:bodyPr>
            <a:normAutofit/>
          </a:bodyPr>
          <a:lstStyle/>
          <a:p>
            <a:r>
              <a:rPr lang="hu-HU" sz="2200" dirty="0"/>
              <a:t>A készen tartással, tálalással kapcsolatos adminisztrációs teendő a tálalás ellenőrzési lap vezetése. Ettől esetleg abban az esetben tekinthet el, ha az egység megfelelő kapacitású, korszerű melegen tartó berendezéssel rendelkezik, azt megfelelő módon használja, és rögzíti a minőség biztosítási rendszerében. </a:t>
            </a:r>
          </a:p>
          <a:p>
            <a:r>
              <a:rPr lang="hu-HU" sz="2200" dirty="0"/>
              <a:t>A melegen tartott ételek hőmérsékletét legalább óránként kell ellenőrizni, és az eredményt szükséges rögzíteni a tálalás ellenőrzési lapon. </a:t>
            </a:r>
          </a:p>
          <a:p>
            <a:r>
              <a:rPr lang="hu-HU" sz="2200" dirty="0"/>
              <a:t>Közvetlenül a tálalás előtt rakjuk el az ételmintát, elrakását dokumentáljuk.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576489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60FD40-428E-91C6-7599-92EA34DC9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Vendéglátó lebonyolítói forgatókönyv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DE8D1A7-5915-C3D3-35E7-05DC1690B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811045"/>
            <a:ext cx="9301167" cy="4230317"/>
          </a:xfrm>
        </p:spPr>
        <p:txBody>
          <a:bodyPr/>
          <a:lstStyle/>
          <a:p>
            <a:r>
              <a:rPr lang="hu-HU" sz="2200" dirty="0"/>
              <a:t>A vendéglátásban a forgatókönyv készítése leggyakrabban a rendezvények szervezéséhez kapcsolódik.</a:t>
            </a:r>
          </a:p>
          <a:p>
            <a:r>
              <a:rPr lang="hu-HU" sz="2200" b="1" dirty="0"/>
              <a:t>Diszpozíció</a:t>
            </a:r>
            <a:r>
              <a:rPr lang="hu-HU" sz="2200" dirty="0"/>
              <a:t>: rendelkezés, utasítás. A rendezvény előkészítésével és lebonyolításával kapcsolatos írásos vezetői utasítás.</a:t>
            </a:r>
          </a:p>
          <a:p>
            <a:r>
              <a:rPr lang="hu-HU" sz="2200" dirty="0"/>
              <a:t>A rendezvények ügyviteli feladatai közé tartozik a lebonyolítói forgatókönyv összeállítása. A forgatókönyv készítésére vonatkozóan külön előírás nincs, de az üzlet jó hírének és a vendégek igényeinek maradéktalan teljesítése érdekében fontos az átgondolt, minden részletre kiterjedő végrehajtás.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402051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03AE127-802C-459A-A612-DB85B67F0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79659771-0366-D086-00EE-CFDB553B7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950" y="1179151"/>
            <a:ext cx="3300646" cy="4463889"/>
          </a:xfrm>
        </p:spPr>
        <p:txBody>
          <a:bodyPr anchor="ctr">
            <a:normAutofit/>
          </a:bodyPr>
          <a:lstStyle/>
          <a:p>
            <a:r>
              <a:rPr lang="hu-HU" dirty="0"/>
              <a:t>A rendelés felvétele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9323D83D-50D6-4040-A58B-FCEA340F8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A1FE6BB-DFB2-4080-9B5E-076EF5DD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6670" y="1442595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32BDD94-6544-3A38-4A6E-24B137FA1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8918" y="1109145"/>
            <a:ext cx="6341016" cy="4603900"/>
          </a:xfrm>
        </p:spPr>
        <p:txBody>
          <a:bodyPr anchor="ctr">
            <a:normAutofit/>
          </a:bodyPr>
          <a:lstStyle/>
          <a:p>
            <a:r>
              <a:rPr lang="hu-HU" sz="2200" dirty="0"/>
              <a:t>A lebonyolítók részére készített forgatókönyvnél a legnagyobb hangsúly az információgyűjtésen van, vagyis a rendezvények szervezésének első lépésén: a rendelés felvételén.</a:t>
            </a:r>
          </a:p>
          <a:p>
            <a:r>
              <a:rPr lang="hu-HU" sz="2200" dirty="0"/>
              <a:t>A rendezvények zavartalan előkészítése és lebonyolítása érdekében célszerű írásos megrendelésben rögzíteni a rendezvényre vonatkozó részleteket.</a:t>
            </a:r>
          </a:p>
          <a:p>
            <a:endParaRPr lang="hu-HU" dirty="0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F10FD715-4DCE-4779-B634-EC78315EA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64139" y="0"/>
            <a:ext cx="842596" cy="461628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441931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A2B81F1-4B3C-AE68-6781-6B817562A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Rendelésfelvételi ív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00E36D8-AD25-753D-68E8-99FAAF4DB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455939"/>
            <a:ext cx="9203513" cy="4585424"/>
          </a:xfrm>
        </p:spPr>
        <p:txBody>
          <a:bodyPr>
            <a:normAutofit fontScale="92500" lnSpcReduction="20000"/>
          </a:bodyPr>
          <a:lstStyle/>
          <a:p>
            <a:r>
              <a:rPr lang="hu-HU" sz="2000" dirty="0"/>
              <a:t>A megrendeléshez kapcsolódó rendelésfelvételi ív a következőket tartalmazza:</a:t>
            </a:r>
          </a:p>
          <a:p>
            <a:pPr lvl="1"/>
            <a:r>
              <a:rPr lang="hu-HU" sz="2000" dirty="0"/>
              <a:t>a megrendelő neve, címe, telefonszáma,</a:t>
            </a:r>
          </a:p>
          <a:p>
            <a:pPr lvl="1"/>
            <a:r>
              <a:rPr lang="hu-HU" sz="2000" dirty="0"/>
              <a:t>a rendezvény pontos kezdete és időtartama,</a:t>
            </a:r>
          </a:p>
          <a:p>
            <a:pPr lvl="1"/>
            <a:r>
              <a:rPr lang="hu-HU" sz="2000" dirty="0"/>
              <a:t>a helyszín pontos megjelölése (pl. melyik különterem vagy egész üzlet, maximális zártkörűségi igény),</a:t>
            </a:r>
          </a:p>
          <a:p>
            <a:pPr lvl="1"/>
            <a:r>
              <a:rPr lang="hu-HU" sz="2000" dirty="0"/>
              <a:t>a megrendelt ételek-italok felsorolása,</a:t>
            </a:r>
          </a:p>
          <a:p>
            <a:pPr lvl="1"/>
            <a:r>
              <a:rPr lang="hu-HU" sz="2000" dirty="0"/>
              <a:t>a termék egységára, az azoktól való eltérés esetleges módozatai,</a:t>
            </a:r>
          </a:p>
          <a:p>
            <a:pPr lvl="1"/>
            <a:r>
              <a:rPr lang="hu-HU" sz="2000" dirty="0"/>
              <a:t>az igényelt szolgáltatások (virág, menükártya, ülésrend-kártya, egyéb díszítés),</a:t>
            </a:r>
          </a:p>
          <a:p>
            <a:pPr lvl="1"/>
            <a:r>
              <a:rPr lang="hu-HU" sz="2000" dirty="0"/>
              <a:t>igényelt zene, műsor, táncszolgáltatás,</a:t>
            </a:r>
          </a:p>
          <a:p>
            <a:pPr lvl="1"/>
            <a:r>
              <a:rPr lang="hu-HU" sz="2000" dirty="0"/>
              <a:t>az előleg összege (gondosan meghatározva, hogy az előleg vagy foglaló, ugyanis a foglalót a megrendelő hibájából történő meghiúsulás esetén nem kell visszafizetni),</a:t>
            </a:r>
          </a:p>
          <a:p>
            <a:pPr lvl="1"/>
            <a:r>
              <a:rPr lang="hu-HU" sz="2000" dirty="0"/>
              <a:t>lemondási feltételek.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64646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2ED567-06B3-4107-9773-BBB6BD786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9E52682-75C6-05F5-9AAC-192B6DE697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53067"/>
            <a:ext cx="6155266" cy="435186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hu-HU" sz="2200" dirty="0"/>
              <a:t>A megrendelés pontos ismeretében lehet összeállítani a lebonyolítók részére készülő forgatókönyvet, amely részlegenként és munkakörönként tartalmazza a rendezvénnyel kapcsolatos feladatokat</a:t>
            </a:r>
            <a:r>
              <a:rPr lang="hu-HU" dirty="0"/>
              <a:t>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551D8B-3775-4477-88B7-7B7C350D3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0"/>
            <a:ext cx="465734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A901C3D-CFAE-460D-BD0E-7D22164D7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590212" y="0"/>
            <a:ext cx="1059921" cy="6858000"/>
          </a:xfrm>
          <a:prstGeom prst="line">
            <a:avLst/>
          </a:prstGeom>
          <a:ln w="9525">
            <a:solidFill>
              <a:srgbClr val="BFBFBF">
                <a:alpha val="7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37C0EA9-1437-4437-9D20-2BBDA1AA9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721600" y="3721395"/>
            <a:ext cx="4345560" cy="3136604"/>
          </a:xfrm>
          <a:prstGeom prst="line">
            <a:avLst/>
          </a:prstGeom>
          <a:ln w="9525">
            <a:solidFill>
              <a:srgbClr val="BFBFBF">
                <a:alpha val="6980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23">
            <a:extLst>
              <a:ext uri="{FF2B5EF4-FFF2-40B4-BE49-F238E27FC236}">
                <a16:creationId xmlns:a16="http://schemas.microsoft.com/office/drawing/2014/main" id="{BB934D2B-85E2-4375-94EE-B66C16BF7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8" name="Rectangle 25">
            <a:extLst>
              <a:ext uri="{FF2B5EF4-FFF2-40B4-BE49-F238E27FC236}">
                <a16:creationId xmlns:a16="http://schemas.microsoft.com/office/drawing/2014/main" id="{9B445E02-D785-4565-B842-9567BBC09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2C153736-D102-4F57-9DE7-615AFC02B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2" name="Rectangle 27">
            <a:extLst>
              <a:ext uri="{FF2B5EF4-FFF2-40B4-BE49-F238E27FC236}">
                <a16:creationId xmlns:a16="http://schemas.microsoft.com/office/drawing/2014/main" id="{BA407A52-66F4-4CDE-A726-FF79F3EC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4" name="Rectangle 28">
            <a:extLst>
              <a:ext uri="{FF2B5EF4-FFF2-40B4-BE49-F238E27FC236}">
                <a16:creationId xmlns:a16="http://schemas.microsoft.com/office/drawing/2014/main" id="{D28FFB34-4FC3-46F5-B900-D3B774FD0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6" name="Rectangle 29">
            <a:extLst>
              <a:ext uri="{FF2B5EF4-FFF2-40B4-BE49-F238E27FC236}">
                <a16:creationId xmlns:a16="http://schemas.microsoft.com/office/drawing/2014/main" id="{205F7B13-ACB5-46BE-8070-0431266B1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D52A0D23-45DD-4DF4-ADE6-A81F409BB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F102AD4-096A-5E75-62DF-A1B4612E1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9658" y="1253067"/>
            <a:ext cx="3371742" cy="4351866"/>
          </a:xfrm>
        </p:spPr>
        <p:txBody>
          <a:bodyPr anchor="ctr">
            <a:normAutofit/>
          </a:bodyPr>
          <a:lstStyle/>
          <a:p>
            <a:r>
              <a:rPr lang="hu-HU">
                <a:solidFill>
                  <a:schemeClr val="bg1"/>
                </a:solidFill>
              </a:rPr>
              <a:t>Diszpozíció</a:t>
            </a:r>
          </a:p>
        </p:txBody>
      </p:sp>
    </p:spTree>
    <p:extLst>
      <p:ext uri="{BB962C8B-B14F-4D97-AF65-F5344CB8AC3E}">
        <p14:creationId xmlns:p14="http://schemas.microsoft.com/office/powerpoint/2010/main" val="1263963401"/>
      </p:ext>
    </p:extLst>
  </p:cSld>
  <p:clrMapOvr>
    <a:masterClrMapping/>
  </p:clrMapOvr>
</p:sld>
</file>

<file path=ppt/theme/theme1.xml><?xml version="1.0" encoding="utf-8"?>
<a:theme xmlns:a="http://schemas.openxmlformats.org/drawingml/2006/main" name="Dimenzió">
  <a:themeElements>
    <a:clrScheme name="Dimenzió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Dimenzió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imenzió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411</TotalTime>
  <Words>2999</Words>
  <Application>Microsoft Office PowerPoint</Application>
  <PresentationFormat>Szélesvásznú</PresentationFormat>
  <Paragraphs>200</Paragraphs>
  <Slides>36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36</vt:i4>
      </vt:variant>
    </vt:vector>
  </HeadingPairs>
  <TitlesOfParts>
    <vt:vector size="40" baseType="lpstr">
      <vt:lpstr>Arial</vt:lpstr>
      <vt:lpstr>Trebuchet MS</vt:lpstr>
      <vt:lpstr>Wingdings 3</vt:lpstr>
      <vt:lpstr>Dimenzió</vt:lpstr>
      <vt:lpstr>Ételek tálalása 4</vt:lpstr>
      <vt:lpstr>RENDEZVÉNYEK CSOPORTOSÍTÁSI SZEMPONTJAI </vt:lpstr>
      <vt:lpstr>Hivatalos rendezvények </vt:lpstr>
      <vt:lpstr>Magánrendezvények </vt:lpstr>
      <vt:lpstr>A társas étkezés fogalma </vt:lpstr>
      <vt:lpstr>A társas étkezések típusai </vt:lpstr>
      <vt:lpstr>Fogadások</vt:lpstr>
      <vt:lpstr>Koktélparty</vt:lpstr>
      <vt:lpstr>RENDEZVÉNYEK SZERVEZÉSE, ELŐKÉSZÍTÉSE </vt:lpstr>
      <vt:lpstr>Amire tekintettel kell lenni</vt:lpstr>
      <vt:lpstr>A rendezvények lebonyolítása </vt:lpstr>
      <vt:lpstr>Teendők a rendezvény után </vt:lpstr>
      <vt:lpstr>Tálalás rendezvényekre,hidegkonyhai készítmények, hideg előételek</vt:lpstr>
      <vt:lpstr>Tálalás rendezvényekre,hidegkonyhai készítmények, hideg előételek</vt:lpstr>
      <vt:lpstr>Tálalás rendezvényekre,hidegkonyhai készítmények, hideg előételek</vt:lpstr>
      <vt:lpstr>Tálalás rendezvényekre,hidegkonyhai készítmények, hideg előételek</vt:lpstr>
      <vt:lpstr>Tálalás rendezvényekre,hidegkonyhai készítmények, hideg előételek</vt:lpstr>
      <vt:lpstr>Tálalás rendezvényekre, melegkonyhai készítmények</vt:lpstr>
      <vt:lpstr>Tálalás rendezvényekre, melegkonyhai készítmények</vt:lpstr>
      <vt:lpstr>Tálalás rendezvényekre, melegkonyhai készítmények</vt:lpstr>
      <vt:lpstr>Tálalás rendezvényekre, melegkonyhai készítmények</vt:lpstr>
      <vt:lpstr>Tálalás rendezvényekre, melegkonyhai készítmények</vt:lpstr>
      <vt:lpstr>Tálalás rendezvényekre, melegkonyhai készítmények</vt:lpstr>
      <vt:lpstr>Tálalás rendezvényekre, melegkonyhai készítmények</vt:lpstr>
      <vt:lpstr>Tálalás rendezvényekre, desszertek</vt:lpstr>
      <vt:lpstr>Tálalás rendezvényekre, desszertek</vt:lpstr>
      <vt:lpstr>Tálalás rendezvényekre, desszertek</vt:lpstr>
      <vt:lpstr>Tálalás rendezvényekre, desszertek</vt:lpstr>
      <vt:lpstr>Tálalás rendezvényekre, desszertek</vt:lpstr>
      <vt:lpstr>Tálalóedények</vt:lpstr>
      <vt:lpstr>Tálalóedények</vt:lpstr>
      <vt:lpstr>Befejező műveletek tálalásnál</vt:lpstr>
      <vt:lpstr>Vendéglátó lebonyolítói forgatókönyv</vt:lpstr>
      <vt:lpstr>A rendelés felvétele</vt:lpstr>
      <vt:lpstr>Rendelésfelvételi ív</vt:lpstr>
      <vt:lpstr>Diszpozíció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Ételek tálalása 4</dc:title>
  <dc:creator>Nóra Eszter</dc:creator>
  <cp:lastModifiedBy>Váradi Nóra</cp:lastModifiedBy>
  <cp:revision>6</cp:revision>
  <dcterms:created xsi:type="dcterms:W3CDTF">2024-01-08T09:02:31Z</dcterms:created>
  <dcterms:modified xsi:type="dcterms:W3CDTF">2025-06-23T08:58:26Z</dcterms:modified>
</cp:coreProperties>
</file>