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75AF63-4058-4357-9A2E-48F85F18B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6374DDC-D39E-41C8-8DA2-CAB046FA6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C9C6A6C-1EA2-41AB-A412-FBF1E471B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B72D-E526-4F50-985D-7BCD04D663BA}" type="datetimeFigureOut">
              <a:rPr lang="hu-HU" smtClean="0"/>
              <a:t>2025. 12. 08.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5EA51B9-FD44-4972-A969-553293B88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A5964A8-2924-4F71-8438-9D3DC9738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B88A-6488-4718-AA4F-5966F69E28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7635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BA20A4-4AEC-46B7-AFFB-F1FDBAD36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E625E5B-F09D-4E2C-A69E-971018836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61F4CEA-323E-4F78-84EF-87CA201C6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B72D-E526-4F50-985D-7BCD04D663BA}" type="datetimeFigureOut">
              <a:rPr lang="hu-HU" smtClean="0"/>
              <a:t>2025. 12. 08.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0F7352C-345B-4460-A90A-D6E10D879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FF2B7BE-1AF4-4AA9-A21C-1D3434443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B88A-6488-4718-AA4F-5966F69E28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149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6380407-98FF-4431-A476-1A14AAB5B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44DCC40-8004-46A5-BA81-9D648F888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6F37855-0BF8-4A7F-B3F9-FE56A6B6F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B72D-E526-4F50-985D-7BCD04D663BA}" type="datetimeFigureOut">
              <a:rPr lang="hu-HU" smtClean="0"/>
              <a:t>2025. 12. 08.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3A9376B-8E6C-42CA-A3BC-AE4D76B56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632462-4FAB-4153-816B-348867AE9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B88A-6488-4718-AA4F-5966F69E28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0924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1DB55C-6FD0-46BA-85E9-247FBC302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D45F8FF-04AA-4FE9-9ABF-C1A49CD8A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F4554F6-80C1-4482-BAEA-DA0E2D527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C46313B-1CD8-4C0F-AB5B-2572EC1BD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B72D-E526-4F50-985D-7BCD04D663BA}" type="datetimeFigureOut">
              <a:rPr lang="hu-HU" smtClean="0"/>
              <a:t>2025. 12. 08.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C16B18B-FD8F-4774-BC2D-A719C4AE5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0B8293D-7E38-4043-A6BB-2BC68B037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B88A-6488-4718-AA4F-5966F69E28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862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BD4A40-DC1A-4A20-A255-F20EACD01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1FA8206-1B21-4FCA-BC36-58568D748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9158980-429A-45B3-945C-183B66819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EBDD335-7952-44BD-AA45-42CBC87065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3E48816-8B62-44A6-8123-FFFF8B216C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91F69AA3-B511-47DD-BFBD-D6FC16889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B72D-E526-4F50-985D-7BCD04D663BA}" type="datetimeFigureOut">
              <a:rPr lang="hu-HU" smtClean="0"/>
              <a:t>2025. 12. 08.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F7341B2E-E97D-4F92-823C-597A0F405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9F9B6047-D2C1-4FAD-9AB3-792F154F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B88A-6488-4718-AA4F-5966F69E28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2505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3A67A3-AB54-41AF-A33E-07B337F6E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3D8D8B9A-B943-48D7-BB2B-1F85CF9E4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B72D-E526-4F50-985D-7BCD04D663BA}" type="datetimeFigureOut">
              <a:rPr lang="hu-HU" smtClean="0"/>
              <a:t>2025. 12. 08.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C7BC28B3-1B75-4B1D-9244-2F90B8A67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8EB61EE-BA00-4DB7-8368-AC1CFD345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B88A-6488-4718-AA4F-5966F69E28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169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51F67A28-BDD1-48BF-98F4-EEC60B8D9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B72D-E526-4F50-985D-7BCD04D663BA}" type="datetimeFigureOut">
              <a:rPr lang="hu-HU" smtClean="0"/>
              <a:t>2025. 12. 08.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99410D8F-DD91-4EE4-8CE0-A26A484BF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DAD1A2E-F308-4028-A6FA-653D5358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B88A-6488-4718-AA4F-5966F69E28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1576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32DF0F-8AA6-4957-8145-E5DC22DE2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6AC347-A3C3-48C0-B8D5-343EE7247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DE33268-5990-462A-A026-98FEA8087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CBAD27D-A690-4C56-8526-739D8684F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B72D-E526-4F50-985D-7BCD04D663BA}" type="datetimeFigureOut">
              <a:rPr lang="hu-HU" smtClean="0"/>
              <a:t>2025. 12. 08.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FB53794-718F-4F68-BC8A-0309E51B2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02162CA-2008-4C6A-8A6C-DDE7284F9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B88A-6488-4718-AA4F-5966F69E28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027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A4D32B-6173-43D6-8588-64B602F50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976E245C-7D50-4759-B962-A12F6D1A7D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D52DF10-C3E4-4A9F-9908-DE786B67A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3911B44-29E7-4EDD-A15E-AD5AB6DF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B72D-E526-4F50-985D-7BCD04D663BA}" type="datetimeFigureOut">
              <a:rPr lang="hu-HU" smtClean="0"/>
              <a:t>2025. 12. 08.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D5DC797-16AF-4B24-AA30-76B853C24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F8BA58B-4CEC-4207-BC3F-E071898FF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B88A-6488-4718-AA4F-5966F69E28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6722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AA732-9718-41B0-93B4-509242D7B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AEE8369-732A-4307-A226-0F0080D7F5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136489C-E4A9-4EC3-AB16-465566C87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B72D-E526-4F50-985D-7BCD04D663BA}" type="datetimeFigureOut">
              <a:rPr lang="hu-HU" smtClean="0"/>
              <a:t>2025. 12. 08.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A665F44-0CDE-4460-835D-7B6F7A96E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3CB85FA-CF40-4B14-897E-B4C68544C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B88A-6488-4718-AA4F-5966F69E28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1462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7BD2CBFE-A2B6-41CA-B028-E82A3777CD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C074C04-1A9C-461D-8BFD-EB6CC9448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CF810C7-F58C-43D2-9808-0C814465E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B72D-E526-4F50-985D-7BCD04D663BA}" type="datetimeFigureOut">
              <a:rPr lang="hu-HU" smtClean="0"/>
              <a:t>2025. 12. 08.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DC795AD-987B-4CAB-A1C0-4C812B9B5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50C2EBA-EB3A-4E80-8BD1-D81C30852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DB88A-6488-4718-AA4F-5966F69E28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10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C9856E5-6CBE-433B-9484-2012CA4A9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DE21BDA-A18B-4787-998F-7CE015E8C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CF2146E-3B27-4438-9294-E78A6084CC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6B72D-E526-4F50-985D-7BCD04D663BA}" type="datetimeFigureOut">
              <a:rPr lang="hu-HU" smtClean="0"/>
              <a:t>2025. 12. 08.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5EF8124-8C04-4259-9026-FB5F600D8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4544754-259C-4CFC-8B08-C2075E0630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DB88A-6488-4718-AA4F-5966F69E28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208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phet.colorado.edu/hu/simulations/circuit-construction-kit-d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D565B0-8BE2-4A58-B3CE-D8DF8F9E1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6191" y="1048135"/>
            <a:ext cx="10058731" cy="1655763"/>
          </a:xfrm>
        </p:spPr>
        <p:txBody>
          <a:bodyPr>
            <a:normAutofit fontScale="90000"/>
          </a:bodyPr>
          <a:lstStyle/>
          <a:p>
            <a:r>
              <a:rPr lang="hu-HU" sz="9600" b="1" dirty="0">
                <a:latin typeface="Arial Black" panose="020B0A04020102020204" pitchFamily="34" charset="0"/>
              </a:rPr>
              <a:t>Elektrosztatika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FC77215-DCC4-4286-83C1-7BA18F7F6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5" y="3602038"/>
            <a:ext cx="9144000" cy="1655762"/>
          </a:xfrm>
        </p:spPr>
        <p:txBody>
          <a:bodyPr>
            <a:normAutofit/>
          </a:bodyPr>
          <a:lstStyle/>
          <a:p>
            <a:r>
              <a:rPr lang="hu-HU" sz="4800" dirty="0"/>
              <a:t>A nyugvó töltésekkel foglalkozik.</a:t>
            </a:r>
          </a:p>
        </p:txBody>
      </p:sp>
    </p:spTree>
    <p:extLst>
      <p:ext uri="{BB962C8B-B14F-4D97-AF65-F5344CB8AC3E}">
        <p14:creationId xmlns:p14="http://schemas.microsoft.com/office/powerpoint/2010/main" val="1824269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10A843-FB0C-4A7C-99AA-057DC7436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7157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b="1" dirty="0">
                <a:latin typeface="Arial Black" panose="020B0A04020102020204" pitchFamily="34" charset="0"/>
              </a:rPr>
              <a:t>Töltések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2133F6-D003-464A-8590-2AB566865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579880"/>
            <a:ext cx="7680452" cy="341693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hu-HU" sz="4400" dirty="0"/>
              <a:t>Elektromos töltés kétféle lehet </a:t>
            </a:r>
            <a:r>
              <a:rPr lang="hu-HU" sz="4400" b="1" u="sng" dirty="0"/>
              <a:t>pozitív</a:t>
            </a:r>
            <a:r>
              <a:rPr lang="hu-HU" sz="4400" dirty="0"/>
              <a:t> és </a:t>
            </a:r>
            <a:r>
              <a:rPr lang="hu-HU" sz="4400" b="1" u="sng" dirty="0"/>
              <a:t>negatív</a:t>
            </a:r>
            <a:r>
              <a:rPr lang="hu-HU" sz="4400" dirty="0"/>
              <a:t>. </a:t>
            </a:r>
          </a:p>
          <a:p>
            <a:pPr marL="0" indent="0" algn="just">
              <a:buNone/>
            </a:pPr>
            <a:r>
              <a:rPr lang="hu-HU" sz="4400" dirty="0"/>
              <a:t>A test </a:t>
            </a:r>
            <a:r>
              <a:rPr lang="hu-HU" sz="4400" b="1" dirty="0"/>
              <a:t>semleges elektromos </a:t>
            </a:r>
            <a:r>
              <a:rPr lang="hu-HU" sz="4400" dirty="0"/>
              <a:t>állapotban van, ha rajta a </a:t>
            </a:r>
            <a:r>
              <a:rPr lang="hu-HU" sz="4400" b="1" dirty="0"/>
              <a:t>pozitív</a:t>
            </a:r>
            <a:r>
              <a:rPr lang="hu-HU" sz="4400" dirty="0"/>
              <a:t> és </a:t>
            </a:r>
            <a:r>
              <a:rPr lang="hu-HU" sz="4400" b="1" dirty="0"/>
              <a:t>negatív</a:t>
            </a:r>
            <a:r>
              <a:rPr lang="hu-HU" sz="4400" dirty="0"/>
              <a:t> töltések </a:t>
            </a:r>
            <a:r>
              <a:rPr lang="hu-HU" sz="4400" b="1" dirty="0"/>
              <a:t>száma egyenlő</a:t>
            </a:r>
            <a:r>
              <a:rPr lang="hu-HU" sz="4400" dirty="0"/>
              <a:t>.</a:t>
            </a:r>
          </a:p>
          <a:p>
            <a:pPr marL="0" indent="0">
              <a:buNone/>
            </a:pPr>
            <a:endParaRPr lang="hu-HU" sz="4400" dirty="0"/>
          </a:p>
        </p:txBody>
      </p:sp>
      <p:grpSp>
        <p:nvGrpSpPr>
          <p:cNvPr id="19" name="Csoportba foglalás 18">
            <a:extLst>
              <a:ext uri="{FF2B5EF4-FFF2-40B4-BE49-F238E27FC236}">
                <a16:creationId xmlns:a16="http://schemas.microsoft.com/office/drawing/2014/main" id="{DC0E190A-CCB4-485D-B599-BBF4375476DC}"/>
              </a:ext>
            </a:extLst>
          </p:cNvPr>
          <p:cNvGrpSpPr/>
          <p:nvPr/>
        </p:nvGrpSpPr>
        <p:grpSpPr>
          <a:xfrm>
            <a:off x="7242047" y="4791455"/>
            <a:ext cx="4359529" cy="1460031"/>
            <a:chOff x="7145401" y="4724439"/>
            <a:chExt cx="4456176" cy="1527048"/>
          </a:xfrm>
        </p:grpSpPr>
        <p:sp>
          <p:nvSpPr>
            <p:cNvPr id="5" name="Téglalap 4">
              <a:extLst>
                <a:ext uri="{FF2B5EF4-FFF2-40B4-BE49-F238E27FC236}">
                  <a16:creationId xmlns:a16="http://schemas.microsoft.com/office/drawing/2014/main" id="{1F9C1E04-A1FE-46AA-9D3E-8AFEA3330D6E}"/>
                </a:ext>
              </a:extLst>
            </p:cNvPr>
            <p:cNvSpPr/>
            <p:nvPr/>
          </p:nvSpPr>
          <p:spPr>
            <a:xfrm>
              <a:off x="7145401" y="4724439"/>
              <a:ext cx="4456176" cy="152704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" name="Ellipszis 5">
              <a:extLst>
                <a:ext uri="{FF2B5EF4-FFF2-40B4-BE49-F238E27FC236}">
                  <a16:creationId xmlns:a16="http://schemas.microsoft.com/office/drawing/2014/main" id="{E865F7E6-6BD8-4C10-8831-7D1A07CCEA70}"/>
                </a:ext>
              </a:extLst>
            </p:cNvPr>
            <p:cNvSpPr/>
            <p:nvPr/>
          </p:nvSpPr>
          <p:spPr>
            <a:xfrm>
              <a:off x="7432898" y="4965533"/>
              <a:ext cx="393192" cy="38373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+</a:t>
              </a:r>
            </a:p>
          </p:txBody>
        </p:sp>
        <p:sp>
          <p:nvSpPr>
            <p:cNvPr id="7" name="Ellipszis 6">
              <a:extLst>
                <a:ext uri="{FF2B5EF4-FFF2-40B4-BE49-F238E27FC236}">
                  <a16:creationId xmlns:a16="http://schemas.microsoft.com/office/drawing/2014/main" id="{0B687085-71D4-4334-9211-06E5A9BF27AB}"/>
                </a:ext>
              </a:extLst>
            </p:cNvPr>
            <p:cNvSpPr/>
            <p:nvPr/>
          </p:nvSpPr>
          <p:spPr>
            <a:xfrm>
              <a:off x="8150860" y="5740906"/>
              <a:ext cx="393192" cy="38373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-</a:t>
              </a:r>
            </a:p>
          </p:txBody>
        </p:sp>
        <p:sp>
          <p:nvSpPr>
            <p:cNvPr id="8" name="Ellipszis 7">
              <a:extLst>
                <a:ext uri="{FF2B5EF4-FFF2-40B4-BE49-F238E27FC236}">
                  <a16:creationId xmlns:a16="http://schemas.microsoft.com/office/drawing/2014/main" id="{5B6E695E-18FF-4788-B981-E1DF97F9054A}"/>
                </a:ext>
              </a:extLst>
            </p:cNvPr>
            <p:cNvSpPr/>
            <p:nvPr/>
          </p:nvSpPr>
          <p:spPr>
            <a:xfrm>
              <a:off x="8124698" y="4989085"/>
              <a:ext cx="393192" cy="38373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+</a:t>
              </a:r>
            </a:p>
          </p:txBody>
        </p:sp>
        <p:sp>
          <p:nvSpPr>
            <p:cNvPr id="9" name="Ellipszis 8">
              <a:extLst>
                <a:ext uri="{FF2B5EF4-FFF2-40B4-BE49-F238E27FC236}">
                  <a16:creationId xmlns:a16="http://schemas.microsoft.com/office/drawing/2014/main" id="{0F803D6A-77FB-4D89-AB75-3BEEBC53FB03}"/>
                </a:ext>
              </a:extLst>
            </p:cNvPr>
            <p:cNvSpPr/>
            <p:nvPr/>
          </p:nvSpPr>
          <p:spPr>
            <a:xfrm>
              <a:off x="9412033" y="4947271"/>
              <a:ext cx="393192" cy="38373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+</a:t>
              </a:r>
            </a:p>
          </p:txBody>
        </p:sp>
        <p:sp>
          <p:nvSpPr>
            <p:cNvPr id="10" name="Ellipszis 9">
              <a:extLst>
                <a:ext uri="{FF2B5EF4-FFF2-40B4-BE49-F238E27FC236}">
                  <a16:creationId xmlns:a16="http://schemas.microsoft.com/office/drawing/2014/main" id="{38B8C2E7-E8C7-443F-9897-264F0848EA70}"/>
                </a:ext>
              </a:extLst>
            </p:cNvPr>
            <p:cNvSpPr/>
            <p:nvPr/>
          </p:nvSpPr>
          <p:spPr>
            <a:xfrm>
              <a:off x="10783156" y="4947269"/>
              <a:ext cx="393192" cy="38373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+</a:t>
              </a:r>
            </a:p>
          </p:txBody>
        </p:sp>
        <p:sp>
          <p:nvSpPr>
            <p:cNvPr id="11" name="Ellipszis 10">
              <a:extLst>
                <a:ext uri="{FF2B5EF4-FFF2-40B4-BE49-F238E27FC236}">
                  <a16:creationId xmlns:a16="http://schemas.microsoft.com/office/drawing/2014/main" id="{86FC0B6C-5A3C-4235-B9C7-A87D7D89977E}"/>
                </a:ext>
              </a:extLst>
            </p:cNvPr>
            <p:cNvSpPr/>
            <p:nvPr/>
          </p:nvSpPr>
          <p:spPr>
            <a:xfrm>
              <a:off x="8823262" y="5740905"/>
              <a:ext cx="393192" cy="38373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-</a:t>
              </a:r>
            </a:p>
          </p:txBody>
        </p:sp>
        <p:sp>
          <p:nvSpPr>
            <p:cNvPr id="12" name="Ellipszis 11">
              <a:extLst>
                <a:ext uri="{FF2B5EF4-FFF2-40B4-BE49-F238E27FC236}">
                  <a16:creationId xmlns:a16="http://schemas.microsoft.com/office/drawing/2014/main" id="{BABC88C5-2416-4BAB-9909-3DED963BE974}"/>
                </a:ext>
              </a:extLst>
            </p:cNvPr>
            <p:cNvSpPr/>
            <p:nvPr/>
          </p:nvSpPr>
          <p:spPr>
            <a:xfrm>
              <a:off x="10084435" y="5740905"/>
              <a:ext cx="393192" cy="38373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-</a:t>
              </a:r>
            </a:p>
          </p:txBody>
        </p:sp>
        <p:sp>
          <p:nvSpPr>
            <p:cNvPr id="13" name="Ellipszis 12">
              <a:extLst>
                <a:ext uri="{FF2B5EF4-FFF2-40B4-BE49-F238E27FC236}">
                  <a16:creationId xmlns:a16="http://schemas.microsoft.com/office/drawing/2014/main" id="{24E32906-FD60-4843-A74F-9033E5A1B443}"/>
                </a:ext>
              </a:extLst>
            </p:cNvPr>
            <p:cNvSpPr/>
            <p:nvPr/>
          </p:nvSpPr>
          <p:spPr>
            <a:xfrm>
              <a:off x="10844784" y="5740908"/>
              <a:ext cx="393192" cy="38373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-</a:t>
              </a:r>
            </a:p>
          </p:txBody>
        </p:sp>
        <p:sp>
          <p:nvSpPr>
            <p:cNvPr id="14" name="Ellipszis 13">
              <a:extLst>
                <a:ext uri="{FF2B5EF4-FFF2-40B4-BE49-F238E27FC236}">
                  <a16:creationId xmlns:a16="http://schemas.microsoft.com/office/drawing/2014/main" id="{89F4F568-2629-41D6-A2C1-679DB61394FF}"/>
                </a:ext>
              </a:extLst>
            </p:cNvPr>
            <p:cNvSpPr/>
            <p:nvPr/>
          </p:nvSpPr>
          <p:spPr>
            <a:xfrm>
              <a:off x="7382002" y="5688932"/>
              <a:ext cx="393192" cy="38373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-</a:t>
              </a:r>
            </a:p>
          </p:txBody>
        </p:sp>
        <p:sp>
          <p:nvSpPr>
            <p:cNvPr id="15" name="Ellipszis 14">
              <a:extLst>
                <a:ext uri="{FF2B5EF4-FFF2-40B4-BE49-F238E27FC236}">
                  <a16:creationId xmlns:a16="http://schemas.microsoft.com/office/drawing/2014/main" id="{AE49729E-1CC3-447F-BF93-3732FDFBDAD8}"/>
                </a:ext>
              </a:extLst>
            </p:cNvPr>
            <p:cNvSpPr/>
            <p:nvPr/>
          </p:nvSpPr>
          <p:spPr>
            <a:xfrm>
              <a:off x="9440831" y="5740904"/>
              <a:ext cx="393192" cy="38373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-</a:t>
              </a:r>
            </a:p>
          </p:txBody>
        </p:sp>
        <p:sp>
          <p:nvSpPr>
            <p:cNvPr id="16" name="Ellipszis 15">
              <a:extLst>
                <a:ext uri="{FF2B5EF4-FFF2-40B4-BE49-F238E27FC236}">
                  <a16:creationId xmlns:a16="http://schemas.microsoft.com/office/drawing/2014/main" id="{07658CFB-B6DE-44C8-9A92-332B7767B140}"/>
                </a:ext>
              </a:extLst>
            </p:cNvPr>
            <p:cNvSpPr/>
            <p:nvPr/>
          </p:nvSpPr>
          <p:spPr>
            <a:xfrm>
              <a:off x="10042715" y="4947272"/>
              <a:ext cx="393192" cy="38373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+</a:t>
              </a:r>
            </a:p>
          </p:txBody>
        </p:sp>
        <p:sp>
          <p:nvSpPr>
            <p:cNvPr id="17" name="Ellipszis 16">
              <a:extLst>
                <a:ext uri="{FF2B5EF4-FFF2-40B4-BE49-F238E27FC236}">
                  <a16:creationId xmlns:a16="http://schemas.microsoft.com/office/drawing/2014/main" id="{9BC321B6-BF0B-4E58-8A5C-ED01D7FD4F8C}"/>
                </a:ext>
              </a:extLst>
            </p:cNvPr>
            <p:cNvSpPr/>
            <p:nvPr/>
          </p:nvSpPr>
          <p:spPr>
            <a:xfrm>
              <a:off x="8847867" y="4947270"/>
              <a:ext cx="393192" cy="38373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+</a:t>
              </a:r>
            </a:p>
          </p:txBody>
        </p:sp>
      </p:grpSp>
      <p:sp>
        <p:nvSpPr>
          <p:cNvPr id="18" name="Téglalap 17">
            <a:extLst>
              <a:ext uri="{FF2B5EF4-FFF2-40B4-BE49-F238E27FC236}">
                <a16:creationId xmlns:a16="http://schemas.microsoft.com/office/drawing/2014/main" id="{D7681E4D-4EBA-4F4E-A961-951AE213EABD}"/>
              </a:ext>
            </a:extLst>
          </p:cNvPr>
          <p:cNvSpPr/>
          <p:nvPr/>
        </p:nvSpPr>
        <p:spPr>
          <a:xfrm>
            <a:off x="8124698" y="3046427"/>
            <a:ext cx="2967863" cy="13255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>
                <a:solidFill>
                  <a:schemeClr val="tx1"/>
                </a:solidFill>
              </a:rPr>
              <a:t>Semleges elektromos állapot</a:t>
            </a:r>
          </a:p>
        </p:txBody>
      </p:sp>
    </p:spTree>
    <p:extLst>
      <p:ext uri="{BB962C8B-B14F-4D97-AF65-F5344CB8AC3E}">
        <p14:creationId xmlns:p14="http://schemas.microsoft.com/office/powerpoint/2010/main" val="2984573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0E8E5F-8686-408B-A468-3064469FD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197485"/>
            <a:ext cx="10515600" cy="1325563"/>
          </a:xfrm>
        </p:spPr>
        <p:txBody>
          <a:bodyPr/>
          <a:lstStyle/>
          <a:p>
            <a:r>
              <a:rPr lang="hu-HU" b="1" dirty="0">
                <a:latin typeface="Arial Black" panose="020B0A04020102020204" pitchFamily="34" charset="0"/>
              </a:rPr>
              <a:t>Pozitív elektromos állapot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987EF9-C761-480B-A743-0DCEED918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51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4000" b="1" dirty="0"/>
              <a:t>Pozitív</a:t>
            </a:r>
            <a:r>
              <a:rPr lang="hu-HU" sz="4000" dirty="0"/>
              <a:t> </a:t>
            </a:r>
            <a:r>
              <a:rPr lang="hu-HU" sz="4000" b="1" dirty="0"/>
              <a:t>elektromos állapotban </a:t>
            </a:r>
            <a:r>
              <a:rPr lang="hu-HU" sz="4000" dirty="0"/>
              <a:t>van egy test, ha rajta a pozitív töltések vannak túlsúlyban.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A3814B4-B212-4842-AB62-14C31F2A9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39" y="2977231"/>
            <a:ext cx="4161745" cy="3121309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E01E1B66-E6D0-4FEC-9F40-017765CE9786}"/>
              </a:ext>
            </a:extLst>
          </p:cNvPr>
          <p:cNvSpPr/>
          <p:nvPr/>
        </p:nvSpPr>
        <p:spPr>
          <a:xfrm>
            <a:off x="7232903" y="3995927"/>
            <a:ext cx="4359529" cy="14600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A668753E-B910-4AFF-97F9-2C05832353A3}"/>
              </a:ext>
            </a:extLst>
          </p:cNvPr>
          <p:cNvSpPr/>
          <p:nvPr/>
        </p:nvSpPr>
        <p:spPr>
          <a:xfrm>
            <a:off x="7514165" y="4226440"/>
            <a:ext cx="384664" cy="3668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+</a:t>
            </a:r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A32FA884-DDE8-40E2-ABF2-6C05926DEAEC}"/>
              </a:ext>
            </a:extLst>
          </p:cNvPr>
          <p:cNvSpPr/>
          <p:nvPr/>
        </p:nvSpPr>
        <p:spPr>
          <a:xfrm>
            <a:off x="9458073" y="4961662"/>
            <a:ext cx="384664" cy="36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-</a:t>
            </a:r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3E50D49D-360B-4235-A0ED-3375D80FD7AD}"/>
              </a:ext>
            </a:extLst>
          </p:cNvPr>
          <p:cNvSpPr/>
          <p:nvPr/>
        </p:nvSpPr>
        <p:spPr>
          <a:xfrm>
            <a:off x="8190961" y="4248959"/>
            <a:ext cx="384664" cy="3668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+</a:t>
            </a:r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27203D3D-6430-47AB-B1D9-3C2DB72C2FA0}"/>
              </a:ext>
            </a:extLst>
          </p:cNvPr>
          <p:cNvSpPr/>
          <p:nvPr/>
        </p:nvSpPr>
        <p:spPr>
          <a:xfrm>
            <a:off x="9554263" y="4226440"/>
            <a:ext cx="384664" cy="3668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+</a:t>
            </a:r>
          </a:p>
        </p:txBody>
      </p:sp>
      <p:sp>
        <p:nvSpPr>
          <p:cNvPr id="12" name="Ellipszis 11">
            <a:extLst>
              <a:ext uri="{FF2B5EF4-FFF2-40B4-BE49-F238E27FC236}">
                <a16:creationId xmlns:a16="http://schemas.microsoft.com/office/drawing/2014/main" id="{871DCD5E-984E-4392-A081-A53A038EBE9F}"/>
              </a:ext>
            </a:extLst>
          </p:cNvPr>
          <p:cNvSpPr/>
          <p:nvPr/>
        </p:nvSpPr>
        <p:spPr>
          <a:xfrm>
            <a:off x="10880935" y="4215509"/>
            <a:ext cx="384664" cy="3668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+</a:t>
            </a:r>
          </a:p>
        </p:txBody>
      </p:sp>
      <p:sp>
        <p:nvSpPr>
          <p:cNvPr id="15" name="Ellipszis 14">
            <a:extLst>
              <a:ext uri="{FF2B5EF4-FFF2-40B4-BE49-F238E27FC236}">
                <a16:creationId xmlns:a16="http://schemas.microsoft.com/office/drawing/2014/main" id="{82BDD9E4-4E1C-4958-977D-25021134D5ED}"/>
              </a:ext>
            </a:extLst>
          </p:cNvPr>
          <p:cNvSpPr/>
          <p:nvPr/>
        </p:nvSpPr>
        <p:spPr>
          <a:xfrm>
            <a:off x="10852053" y="4967787"/>
            <a:ext cx="384664" cy="36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-</a:t>
            </a:r>
          </a:p>
        </p:txBody>
      </p:sp>
      <p:sp>
        <p:nvSpPr>
          <p:cNvPr id="16" name="Ellipszis 15">
            <a:extLst>
              <a:ext uri="{FF2B5EF4-FFF2-40B4-BE49-F238E27FC236}">
                <a16:creationId xmlns:a16="http://schemas.microsoft.com/office/drawing/2014/main" id="{47189FD5-0D15-416D-8060-C6D1C4A39A9D}"/>
              </a:ext>
            </a:extLst>
          </p:cNvPr>
          <p:cNvSpPr/>
          <p:nvPr/>
        </p:nvSpPr>
        <p:spPr>
          <a:xfrm>
            <a:off x="8376419" y="4961662"/>
            <a:ext cx="384664" cy="36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-</a:t>
            </a:r>
          </a:p>
        </p:txBody>
      </p:sp>
      <p:sp>
        <p:nvSpPr>
          <p:cNvPr id="18" name="Ellipszis 17">
            <a:extLst>
              <a:ext uri="{FF2B5EF4-FFF2-40B4-BE49-F238E27FC236}">
                <a16:creationId xmlns:a16="http://schemas.microsoft.com/office/drawing/2014/main" id="{5572F4B2-61F1-4DFB-9B4B-C1F06A042626}"/>
              </a:ext>
            </a:extLst>
          </p:cNvPr>
          <p:cNvSpPr/>
          <p:nvPr/>
        </p:nvSpPr>
        <p:spPr>
          <a:xfrm>
            <a:off x="10234018" y="4215509"/>
            <a:ext cx="384664" cy="3668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+</a:t>
            </a:r>
          </a:p>
        </p:txBody>
      </p:sp>
      <p:sp>
        <p:nvSpPr>
          <p:cNvPr id="19" name="Ellipszis 18">
            <a:extLst>
              <a:ext uri="{FF2B5EF4-FFF2-40B4-BE49-F238E27FC236}">
                <a16:creationId xmlns:a16="http://schemas.microsoft.com/office/drawing/2014/main" id="{2AA5876E-0D7A-46BD-8699-E898104D3B53}"/>
              </a:ext>
            </a:extLst>
          </p:cNvPr>
          <p:cNvSpPr/>
          <p:nvPr/>
        </p:nvSpPr>
        <p:spPr>
          <a:xfrm>
            <a:off x="8888337" y="4251420"/>
            <a:ext cx="384664" cy="3668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890833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8BF6B4-00D3-42EB-AF75-E0D00974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Arial Black" panose="020B0A04020102020204" pitchFamily="34" charset="0"/>
              </a:rPr>
              <a:t>Negatív elektromos állapot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8F00AF8-19EF-458D-904D-B1B189089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4000" b="1" dirty="0"/>
              <a:t>Negatív elektromos állapotban </a:t>
            </a:r>
            <a:r>
              <a:rPr lang="hu-HU" sz="4000" dirty="0"/>
              <a:t>van egy test, ha rajta a negatív töltések vannak túlsúlyban.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905012B-9E5F-4459-BFEA-50384793E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31" y="3286125"/>
            <a:ext cx="4545285" cy="3408964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8E194DC9-100E-4619-B012-A484FAAD98AB}"/>
              </a:ext>
            </a:extLst>
          </p:cNvPr>
          <p:cNvSpPr/>
          <p:nvPr/>
        </p:nvSpPr>
        <p:spPr>
          <a:xfrm>
            <a:off x="6994271" y="4032503"/>
            <a:ext cx="4359529" cy="14600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748A0781-811D-4FE5-98B8-BA9BF3980F03}"/>
              </a:ext>
            </a:extLst>
          </p:cNvPr>
          <p:cNvSpPr/>
          <p:nvPr/>
        </p:nvSpPr>
        <p:spPr>
          <a:xfrm>
            <a:off x="7577568" y="4245555"/>
            <a:ext cx="384664" cy="3668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+</a:t>
            </a:r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D12DFB36-1D7C-4B4D-9BD0-F05318285CFB}"/>
              </a:ext>
            </a:extLst>
          </p:cNvPr>
          <p:cNvSpPr/>
          <p:nvPr/>
        </p:nvSpPr>
        <p:spPr>
          <a:xfrm>
            <a:off x="7977923" y="5004361"/>
            <a:ext cx="384664" cy="36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-</a:t>
            </a:r>
          </a:p>
        </p:txBody>
      </p:sp>
      <p:sp>
        <p:nvSpPr>
          <p:cNvPr id="12" name="Ellipszis 11">
            <a:extLst>
              <a:ext uri="{FF2B5EF4-FFF2-40B4-BE49-F238E27FC236}">
                <a16:creationId xmlns:a16="http://schemas.microsoft.com/office/drawing/2014/main" id="{42E49ABC-C81B-4CD5-A0DE-0A6A117D31C4}"/>
              </a:ext>
            </a:extLst>
          </p:cNvPr>
          <p:cNvSpPr/>
          <p:nvPr/>
        </p:nvSpPr>
        <p:spPr>
          <a:xfrm>
            <a:off x="8635742" y="5004360"/>
            <a:ext cx="384664" cy="36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-</a:t>
            </a:r>
          </a:p>
        </p:txBody>
      </p:sp>
      <p:sp>
        <p:nvSpPr>
          <p:cNvPr id="13" name="Ellipszis 12">
            <a:extLst>
              <a:ext uri="{FF2B5EF4-FFF2-40B4-BE49-F238E27FC236}">
                <a16:creationId xmlns:a16="http://schemas.microsoft.com/office/drawing/2014/main" id="{E9860CB8-5ED7-4858-A7B3-5B5B9305F19A}"/>
              </a:ext>
            </a:extLst>
          </p:cNvPr>
          <p:cNvSpPr/>
          <p:nvPr/>
        </p:nvSpPr>
        <p:spPr>
          <a:xfrm>
            <a:off x="9869562" y="5004360"/>
            <a:ext cx="384664" cy="36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-</a:t>
            </a:r>
          </a:p>
        </p:txBody>
      </p:sp>
      <p:sp>
        <p:nvSpPr>
          <p:cNvPr id="14" name="Ellipszis 13">
            <a:extLst>
              <a:ext uri="{FF2B5EF4-FFF2-40B4-BE49-F238E27FC236}">
                <a16:creationId xmlns:a16="http://schemas.microsoft.com/office/drawing/2014/main" id="{FE832ACC-1F02-4F24-A8A7-1167D3F38C1C}"/>
              </a:ext>
            </a:extLst>
          </p:cNvPr>
          <p:cNvSpPr/>
          <p:nvPr/>
        </p:nvSpPr>
        <p:spPr>
          <a:xfrm>
            <a:off x="10613421" y="5004363"/>
            <a:ext cx="384664" cy="36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-</a:t>
            </a:r>
          </a:p>
        </p:txBody>
      </p:sp>
      <p:sp>
        <p:nvSpPr>
          <p:cNvPr id="15" name="Ellipszis 14">
            <a:extLst>
              <a:ext uri="{FF2B5EF4-FFF2-40B4-BE49-F238E27FC236}">
                <a16:creationId xmlns:a16="http://schemas.microsoft.com/office/drawing/2014/main" id="{F8053E87-BA94-4649-9B76-D00217CE40E4}"/>
              </a:ext>
            </a:extLst>
          </p:cNvPr>
          <p:cNvSpPr/>
          <p:nvPr/>
        </p:nvSpPr>
        <p:spPr>
          <a:xfrm>
            <a:off x="7225741" y="4954668"/>
            <a:ext cx="384664" cy="36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-</a:t>
            </a:r>
          </a:p>
        </p:txBody>
      </p:sp>
      <p:sp>
        <p:nvSpPr>
          <p:cNvPr id="16" name="Ellipszis 15">
            <a:extLst>
              <a:ext uri="{FF2B5EF4-FFF2-40B4-BE49-F238E27FC236}">
                <a16:creationId xmlns:a16="http://schemas.microsoft.com/office/drawing/2014/main" id="{C3553BB6-98D9-4D10-922D-0CC9B09BC1BB}"/>
              </a:ext>
            </a:extLst>
          </p:cNvPr>
          <p:cNvSpPr/>
          <p:nvPr/>
        </p:nvSpPr>
        <p:spPr>
          <a:xfrm>
            <a:off x="9239917" y="5004359"/>
            <a:ext cx="384664" cy="36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-</a:t>
            </a:r>
          </a:p>
        </p:txBody>
      </p:sp>
      <p:sp>
        <p:nvSpPr>
          <p:cNvPr id="17" name="Ellipszis 16">
            <a:extLst>
              <a:ext uri="{FF2B5EF4-FFF2-40B4-BE49-F238E27FC236}">
                <a16:creationId xmlns:a16="http://schemas.microsoft.com/office/drawing/2014/main" id="{CFDD00A3-2047-4A16-B759-01780A047E38}"/>
              </a:ext>
            </a:extLst>
          </p:cNvPr>
          <p:cNvSpPr/>
          <p:nvPr/>
        </p:nvSpPr>
        <p:spPr>
          <a:xfrm>
            <a:off x="9828747" y="4245557"/>
            <a:ext cx="384664" cy="3668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+</a:t>
            </a:r>
          </a:p>
        </p:txBody>
      </p:sp>
      <p:sp>
        <p:nvSpPr>
          <p:cNvPr id="18" name="Ellipszis 17">
            <a:extLst>
              <a:ext uri="{FF2B5EF4-FFF2-40B4-BE49-F238E27FC236}">
                <a16:creationId xmlns:a16="http://schemas.microsoft.com/office/drawing/2014/main" id="{44D89262-1162-4BDE-B38C-322CE8C8E82D}"/>
              </a:ext>
            </a:extLst>
          </p:cNvPr>
          <p:cNvSpPr/>
          <p:nvPr/>
        </p:nvSpPr>
        <p:spPr>
          <a:xfrm>
            <a:off x="8659813" y="4245555"/>
            <a:ext cx="384664" cy="3668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892025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F171F2-4B75-448B-A651-5310D7519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Arial Black" panose="020B0A04020102020204" pitchFamily="34" charset="0"/>
              </a:rPr>
              <a:t>Kölcsönhatás a töltések közt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FC84E3-807C-4623-B2A5-89CD232B3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177" y="1825625"/>
            <a:ext cx="1136791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4400" dirty="0"/>
              <a:t>Az azonos töltések taszítják egymást, a különbözőek vonzzák egymást.</a:t>
            </a:r>
          </a:p>
          <a:p>
            <a:pPr marL="0" indent="0">
              <a:buNone/>
            </a:pPr>
            <a:r>
              <a:rPr lang="hu-HU" sz="4400" dirty="0"/>
              <a:t>          taszítás</a:t>
            </a:r>
          </a:p>
          <a:p>
            <a:pPr marL="0" indent="0">
              <a:buNone/>
            </a:pPr>
            <a:r>
              <a:rPr lang="hu-HU" sz="4400" dirty="0"/>
              <a:t>          taszítás</a:t>
            </a:r>
          </a:p>
          <a:p>
            <a:pPr marL="0" indent="0">
              <a:buNone/>
            </a:pPr>
            <a:r>
              <a:rPr lang="hu-HU" sz="4400" dirty="0"/>
              <a:t>          vonzás</a:t>
            </a:r>
          </a:p>
        </p:txBody>
      </p:sp>
      <p:sp>
        <p:nvSpPr>
          <p:cNvPr id="4" name="Ellipszis 3">
            <a:extLst>
              <a:ext uri="{FF2B5EF4-FFF2-40B4-BE49-F238E27FC236}">
                <a16:creationId xmlns:a16="http://schemas.microsoft.com/office/drawing/2014/main" id="{FD6E28D9-B4D2-439F-9AAD-903F2293FD11}"/>
              </a:ext>
            </a:extLst>
          </p:cNvPr>
          <p:cNvSpPr/>
          <p:nvPr/>
        </p:nvSpPr>
        <p:spPr>
          <a:xfrm>
            <a:off x="1405368" y="3323508"/>
            <a:ext cx="384664" cy="3668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+</a:t>
            </a:r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C02AB6B6-64A6-4DAB-8D84-2DC0C44DB0A1}"/>
              </a:ext>
            </a:extLst>
          </p:cNvPr>
          <p:cNvSpPr/>
          <p:nvPr/>
        </p:nvSpPr>
        <p:spPr>
          <a:xfrm>
            <a:off x="838200" y="3323508"/>
            <a:ext cx="384664" cy="3668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+</a:t>
            </a: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63A506BC-8D9F-42B5-8611-24AA0022AC62}"/>
              </a:ext>
            </a:extLst>
          </p:cNvPr>
          <p:cNvSpPr/>
          <p:nvPr/>
        </p:nvSpPr>
        <p:spPr>
          <a:xfrm>
            <a:off x="1405368" y="4787554"/>
            <a:ext cx="384664" cy="3668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+</a:t>
            </a: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A35485D4-F7B9-4777-A3D5-939A102DC3B9}"/>
              </a:ext>
            </a:extLst>
          </p:cNvPr>
          <p:cNvSpPr/>
          <p:nvPr/>
        </p:nvSpPr>
        <p:spPr>
          <a:xfrm>
            <a:off x="838200" y="4122564"/>
            <a:ext cx="384664" cy="36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-</a:t>
            </a:r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10C52249-9EE1-4F70-ACFB-0C0169E45F04}"/>
              </a:ext>
            </a:extLst>
          </p:cNvPr>
          <p:cNvSpPr/>
          <p:nvPr/>
        </p:nvSpPr>
        <p:spPr>
          <a:xfrm>
            <a:off x="1405368" y="4122564"/>
            <a:ext cx="384664" cy="36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-</a:t>
            </a:r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DC8A5391-C63C-4012-8046-B5C571C9D241}"/>
              </a:ext>
            </a:extLst>
          </p:cNvPr>
          <p:cNvSpPr/>
          <p:nvPr/>
        </p:nvSpPr>
        <p:spPr>
          <a:xfrm>
            <a:off x="803913" y="4787554"/>
            <a:ext cx="384664" cy="36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560349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6E0904-CF79-43E1-BF6F-9F9A5F51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Arial Black" panose="020B0A04020102020204" pitchFamily="34" charset="0"/>
              </a:rPr>
              <a:t>Kölcsönhatás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A5E3C9-FE4F-44AE-8478-654504FD5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511" y="2006247"/>
            <a:ext cx="7447844" cy="3547886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/>
              <a:t>Egy lufi, amit a műszálas pulóverhez dörzsölsz (elektromos állapotba kerül), mert átvette az elektronokat a pulóverről, így negatív töltésű lett. 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dirty="0"/>
              <a:t>A negatív elektromos állapotban lévő lufi a semleges papírfecniket vonzani fogja.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3F117E6-2D15-48BD-B20D-88856B58A4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02" r="41550"/>
          <a:stretch/>
        </p:blipFill>
        <p:spPr>
          <a:xfrm>
            <a:off x="7835974" y="1594467"/>
            <a:ext cx="4062515" cy="437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9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04C1C5-11EB-4036-A5C3-65B708D09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6" y="216605"/>
            <a:ext cx="10515600" cy="1325563"/>
          </a:xfrm>
        </p:spPr>
        <p:txBody>
          <a:bodyPr/>
          <a:lstStyle/>
          <a:p>
            <a:r>
              <a:rPr lang="hu-HU" b="1" dirty="0">
                <a:latin typeface="Arial Black" panose="020B0A04020102020204" pitchFamily="34" charset="0"/>
              </a:rPr>
              <a:t>Elektromos töltések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4E5E452-4EED-439B-B6BB-D164ED0E9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512" y="1542168"/>
            <a:ext cx="10515600" cy="37736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sz="3600" dirty="0"/>
              <a:t>Az elektromos töltések nagyságát mérni tudjuk.</a:t>
            </a:r>
          </a:p>
          <a:p>
            <a:pPr marL="0" indent="0">
              <a:buNone/>
            </a:pPr>
            <a:r>
              <a:rPr lang="hu-HU" sz="3600" dirty="0"/>
              <a:t>Az elektromos töltés jele a: </a:t>
            </a:r>
            <a:r>
              <a:rPr lang="hu-HU" sz="3600" b="1" dirty="0"/>
              <a:t>Q</a:t>
            </a:r>
          </a:p>
          <a:p>
            <a:pPr marL="0" indent="0">
              <a:buNone/>
            </a:pPr>
            <a:r>
              <a:rPr lang="hu-HU" sz="3600" dirty="0"/>
              <a:t>Mértékegysége: </a:t>
            </a:r>
            <a:r>
              <a:rPr lang="hu-HU" sz="3600" b="1" dirty="0"/>
              <a:t>Coulomb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b="1" i="1" dirty="0"/>
              <a:t>Ki volt Coulomb?</a:t>
            </a:r>
          </a:p>
          <a:p>
            <a:pPr marL="0" indent="0">
              <a:buNone/>
            </a:pPr>
            <a:r>
              <a:rPr lang="hu-HU" i="1" dirty="0"/>
              <a:t>Charles </a:t>
            </a:r>
            <a:r>
              <a:rPr lang="hu-HU" i="1" dirty="0" err="1"/>
              <a:t>Augustin</a:t>
            </a:r>
            <a:r>
              <a:rPr lang="hu-HU" i="1" dirty="0"/>
              <a:t> Coulomb francia fizikus, leginkább a Coulomb-törvény megalkotásáról nevezetes.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47DAFD7-84D4-4E67-A72E-92E661E463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14"/>
          <a:stretch/>
        </p:blipFill>
        <p:spPr>
          <a:xfrm>
            <a:off x="333022" y="5947373"/>
            <a:ext cx="11525956" cy="45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45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71094C-1A4C-4313-8777-F86EBA015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Arial Black" panose="020B0A04020102020204" pitchFamily="34" charset="0"/>
              </a:rPr>
              <a:t>Légköri elektromosság - villám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9868217-B19B-4B2B-AA4B-767AFA9B8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15667" cy="4351338"/>
          </a:xfrm>
        </p:spPr>
        <p:txBody>
          <a:bodyPr>
            <a:normAutofit/>
          </a:bodyPr>
          <a:lstStyle/>
          <a:p>
            <a:pPr algn="just"/>
            <a:r>
              <a:rPr lang="hu-HU" sz="3600" dirty="0"/>
              <a:t>A felhőket mozgásban lévő vízcseppek alkotják, melyek a levegővel súrlódva elektromos állapotba kerülnek.</a:t>
            </a:r>
          </a:p>
          <a:p>
            <a:pPr algn="just"/>
            <a:r>
              <a:rPr lang="hu-HU" sz="3600" dirty="0"/>
              <a:t>A zivatarok idején keletkező villámokat a felhők elektromos töltésének föld felé történő kisülése okozza.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B4A09FB-6CC1-47B6-8058-F9242E100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5189" y="1642039"/>
            <a:ext cx="3393967" cy="480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6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26F06E-CB79-4A0F-92FC-186240921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Arial Black" panose="020B0A04020102020204" pitchFamily="34" charset="0"/>
              </a:rPr>
              <a:t>Atomok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233935-8247-4C80-9A22-5E0C3EAC7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95" y="1690688"/>
            <a:ext cx="7011572" cy="4351338"/>
          </a:xfrm>
        </p:spPr>
        <p:txBody>
          <a:bodyPr/>
          <a:lstStyle/>
          <a:p>
            <a:r>
              <a:rPr lang="hu-HU" sz="4000" dirty="0"/>
              <a:t>Minden test apró atomokból épül fel.</a:t>
            </a:r>
          </a:p>
          <a:p>
            <a:r>
              <a:rPr lang="hu-HU" sz="4000" dirty="0"/>
              <a:t>Az atom atommagból és elektronfelhőből áll.</a:t>
            </a:r>
          </a:p>
          <a:p>
            <a:r>
              <a:rPr lang="hu-HU" sz="4000" dirty="0"/>
              <a:t>Az atommagban proton és neutron, az elektronfelhőn az elektronok található.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D316292-6393-4CED-9E3D-419750E61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1690688"/>
            <a:ext cx="4318905" cy="428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20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AAAE05-CC30-4E70-AFAE-6813FCB6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Arial Black" panose="020B0A04020102020204" pitchFamily="34" charset="0"/>
              </a:rPr>
              <a:t>Anyagok csoportosítása elektromos szempontból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DB6D1C33-D388-4405-8B64-CA4BF17F83D3}"/>
              </a:ext>
            </a:extLst>
          </p:cNvPr>
          <p:cNvSpPr/>
          <p:nvPr/>
        </p:nvSpPr>
        <p:spPr>
          <a:xfrm>
            <a:off x="936673" y="2205110"/>
            <a:ext cx="3705664" cy="8111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b="1" dirty="0">
                <a:solidFill>
                  <a:schemeClr val="tx2">
                    <a:lumMod val="50000"/>
                  </a:schemeClr>
                </a:solidFill>
              </a:rPr>
              <a:t>VEZETŐK</a:t>
            </a:r>
            <a:endParaRPr lang="hu-H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44BD8661-97C7-434B-8F59-BDB86636686C}"/>
              </a:ext>
            </a:extLst>
          </p:cNvPr>
          <p:cNvSpPr/>
          <p:nvPr/>
        </p:nvSpPr>
        <p:spPr>
          <a:xfrm>
            <a:off x="7183904" y="2205110"/>
            <a:ext cx="3705664" cy="8111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b="1" dirty="0">
                <a:solidFill>
                  <a:schemeClr val="tx2">
                    <a:lumMod val="50000"/>
                  </a:schemeClr>
                </a:solidFill>
              </a:rPr>
              <a:t>SZIGETELŐK</a:t>
            </a:r>
            <a:endParaRPr lang="hu-HU" b="1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8EC3C017-EB81-44E4-95EB-2DEF45365258}"/>
              </a:ext>
            </a:extLst>
          </p:cNvPr>
          <p:cNvCxnSpPr>
            <a:cxnSpLocks/>
          </p:cNvCxnSpPr>
          <p:nvPr/>
        </p:nvCxnSpPr>
        <p:spPr>
          <a:xfrm flipH="1">
            <a:off x="3798277" y="1690688"/>
            <a:ext cx="1209821" cy="34912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nyíllal 7">
            <a:extLst>
              <a:ext uri="{FF2B5EF4-FFF2-40B4-BE49-F238E27FC236}">
                <a16:creationId xmlns:a16="http://schemas.microsoft.com/office/drawing/2014/main" id="{FB35C4DB-AE69-49C5-966B-1CD25DD4349F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096000" y="1690688"/>
            <a:ext cx="1219200" cy="34912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églalap 12">
            <a:extLst>
              <a:ext uri="{FF2B5EF4-FFF2-40B4-BE49-F238E27FC236}">
                <a16:creationId xmlns:a16="http://schemas.microsoft.com/office/drawing/2014/main" id="{EEEBA1D9-A025-4265-B4F5-1BACAFF1170B}"/>
              </a:ext>
            </a:extLst>
          </p:cNvPr>
          <p:cNvSpPr/>
          <p:nvPr/>
        </p:nvSpPr>
        <p:spPr>
          <a:xfrm>
            <a:off x="6867966" y="3180141"/>
            <a:ext cx="41698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/>
              <a:t>A szigetelők elektronjai nem mozdulnak el könnyen.</a:t>
            </a:r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F9F26CC1-7EC0-47BC-AB63-0A749F84FF85}"/>
              </a:ext>
            </a:extLst>
          </p:cNvPr>
          <p:cNvSpPr/>
          <p:nvPr/>
        </p:nvSpPr>
        <p:spPr>
          <a:xfrm>
            <a:off x="770205" y="3115174"/>
            <a:ext cx="403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/>
              <a:t>Vezetőkben az elektronok könnyen elmozdulnak. </a:t>
            </a:r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3FEE6660-0B0F-43DB-84E0-981F84F3AC49}"/>
              </a:ext>
            </a:extLst>
          </p:cNvPr>
          <p:cNvSpPr/>
          <p:nvPr/>
        </p:nvSpPr>
        <p:spPr>
          <a:xfrm>
            <a:off x="936673" y="4399722"/>
            <a:ext cx="3705664" cy="20931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hu-HU" sz="2800" dirty="0" err="1">
                <a:solidFill>
                  <a:schemeClr val="tx1"/>
                </a:solidFill>
              </a:rPr>
              <a:t>Pl</a:t>
            </a:r>
            <a:r>
              <a:rPr lang="hu-HU" sz="2800" dirty="0">
                <a:solidFill>
                  <a:schemeClr val="tx1"/>
                </a:solidFill>
              </a:rPr>
              <a:t>: emberi test, víz, réz, vas, fémek …</a:t>
            </a:r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109D7A9F-0E98-4A54-8815-D4CAA26E5BE1}"/>
              </a:ext>
            </a:extLst>
          </p:cNvPr>
          <p:cNvSpPr/>
          <p:nvPr/>
        </p:nvSpPr>
        <p:spPr>
          <a:xfrm>
            <a:off x="7183904" y="4399721"/>
            <a:ext cx="3705664" cy="209315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hu-HU" sz="2800" dirty="0" err="1">
                <a:solidFill>
                  <a:schemeClr val="tx1"/>
                </a:solidFill>
              </a:rPr>
              <a:t>Pl</a:t>
            </a:r>
            <a:r>
              <a:rPr lang="hu-HU" sz="2800" dirty="0">
                <a:solidFill>
                  <a:schemeClr val="tx1"/>
                </a:solidFill>
              </a:rPr>
              <a:t>: gipsz, gumi, műanyag, fa (száraz), porcelán…</a:t>
            </a:r>
          </a:p>
        </p:txBody>
      </p:sp>
    </p:spTree>
    <p:extLst>
      <p:ext uri="{BB962C8B-B14F-4D97-AF65-F5344CB8AC3E}">
        <p14:creationId xmlns:p14="http://schemas.microsoft.com/office/powerpoint/2010/main" val="681674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CE9B8F-01D9-4B9D-A8B9-925CA4189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Arial Black" panose="020B0A04020102020204" pitchFamily="34" charset="0"/>
              </a:rPr>
              <a:t>Elektroszkóp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7DF1D7D-5307-46CD-83CE-FA81BCD84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19203" cy="4251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4400" dirty="0"/>
              <a:t>Mire szolgál?</a:t>
            </a:r>
          </a:p>
          <a:p>
            <a:pPr marL="0" indent="0">
              <a:buNone/>
            </a:pPr>
            <a:r>
              <a:rPr lang="hu-HU" sz="4400" dirty="0"/>
              <a:t>Az elektroszkóp </a:t>
            </a:r>
            <a:r>
              <a:rPr lang="hu-HU" sz="4400" dirty="0">
                <a:solidFill>
                  <a:srgbClr val="FF0000"/>
                </a:solidFill>
              </a:rPr>
              <a:t>a töltések kimutatására szolgál.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0EAC499-467A-4DB5-A5ED-B4FE6EE919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964" b="25172"/>
          <a:stretch/>
        </p:blipFill>
        <p:spPr>
          <a:xfrm>
            <a:off x="8689690" y="213580"/>
            <a:ext cx="3070902" cy="295421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6AF52712-F104-40BF-86E1-676908ABE3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607" b="10009"/>
          <a:stretch/>
        </p:blipFill>
        <p:spPr>
          <a:xfrm>
            <a:off x="7888863" y="3738099"/>
            <a:ext cx="3871729" cy="275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6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1B4D77-2419-45CB-8D0F-1A3B238F1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Arial Black" panose="020B0A04020102020204" pitchFamily="34" charset="0"/>
              </a:rPr>
              <a:t>Az elektromos áram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4D7DCF4-D4E6-4F87-AF3F-32502E221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007" y="1825625"/>
            <a:ext cx="11556274" cy="3438752"/>
          </a:xfrm>
        </p:spPr>
        <p:txBody>
          <a:bodyPr>
            <a:normAutofit/>
          </a:bodyPr>
          <a:lstStyle/>
          <a:p>
            <a:r>
              <a:rPr lang="hu-HU" sz="4000" dirty="0"/>
              <a:t>Töltések áramlása – egyirányú – egyenáram (elem, </a:t>
            </a:r>
            <a:r>
              <a:rPr lang="hu-HU" sz="4000" dirty="0" err="1"/>
              <a:t>akksi</a:t>
            </a:r>
            <a:r>
              <a:rPr lang="hu-HU" sz="4000" dirty="0"/>
              <a:t>), váltakozó irányú – váltakozó áram (hálózati – 230 Volt).</a:t>
            </a:r>
          </a:p>
          <a:p>
            <a:r>
              <a:rPr lang="hu-HU" sz="4000" dirty="0"/>
              <a:t>Az </a:t>
            </a:r>
            <a:r>
              <a:rPr lang="hu-HU" sz="4000" b="1" dirty="0"/>
              <a:t>áramerősséget</a:t>
            </a:r>
            <a:r>
              <a:rPr lang="hu-HU" sz="4000" dirty="0"/>
              <a:t> (I) az időegység alatt (t) átáramlott töltések száma (Q) adja meg.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églalap 3">
                <a:extLst>
                  <a:ext uri="{FF2B5EF4-FFF2-40B4-BE49-F238E27FC236}">
                    <a16:creationId xmlns:a16="http://schemas.microsoft.com/office/drawing/2014/main" id="{F0D04C5A-AC16-403E-B1D0-544D624B745E}"/>
                  </a:ext>
                </a:extLst>
              </p:cNvPr>
              <p:cNvSpPr/>
              <p:nvPr/>
            </p:nvSpPr>
            <p:spPr>
              <a:xfrm>
                <a:off x="4789714" y="5186589"/>
                <a:ext cx="2002971" cy="130628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5400" dirty="0"/>
                  <a:t>I=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u-HU" sz="5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u-HU" sz="5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hu-HU" sz="5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hu-HU" sz="5400" dirty="0"/>
              </a:p>
            </p:txBody>
          </p:sp>
        </mc:Choice>
        <mc:Fallback>
          <p:sp>
            <p:nvSpPr>
              <p:cNvPr id="4" name="Téglalap 3">
                <a:extLst>
                  <a:ext uri="{FF2B5EF4-FFF2-40B4-BE49-F238E27FC236}">
                    <a16:creationId xmlns:a16="http://schemas.microsoft.com/office/drawing/2014/main" id="{F0D04C5A-AC16-403E-B1D0-544D624B74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714" y="5186589"/>
                <a:ext cx="2002971" cy="1306286"/>
              </a:xfrm>
              <a:prstGeom prst="rect">
                <a:avLst/>
              </a:prstGeom>
              <a:blipFill>
                <a:blip r:embed="rId2"/>
                <a:stretch>
                  <a:fillRect b="-1342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6501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AA196D-8D6F-4049-AF4A-28F83BAA0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Arial Black" panose="020B0A04020102020204" pitchFamily="34" charset="0"/>
              </a:rPr>
              <a:t>Áramerősség mérés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DB5F18-BEAC-4551-9A34-3ADC742CB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13442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7D6F15-5DA5-4DCB-95E8-BA4C7EB74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Arial Black" panose="020B0A04020102020204" pitchFamily="34" charset="0"/>
              </a:rPr>
              <a:t>Feszültség mérés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BE8CE26-568D-4CAB-80D2-3A0C1643F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9841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99CF2A-E23E-41C6-915E-3F7293FFF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Arial Black" panose="020B0A04020102020204" pitchFamily="34" charset="0"/>
              </a:rPr>
              <a:t>Áramkör részei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9A1D5B8-EB87-4D96-9A65-BED5873EE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0341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E0F074-C6EE-4940-BBEF-76096004F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Arial Black" panose="020B0A04020102020204" pitchFamily="34" charset="0"/>
              </a:rPr>
              <a:t>Áramköri jelek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9FEF4DA-51D0-4CC6-8DDB-B41854D46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31593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AED12A-F6E6-40CA-8911-43CD171C3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Arial Black" panose="020B0A04020102020204" pitchFamily="34" charset="0"/>
              </a:rPr>
              <a:t>Áramkörépítés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0822255-CB69-497A-8958-F01147921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hlinkClick r:id="rId2"/>
              </a:rPr>
              <a:t>https://phet.colorado.edu/hu/simulations/circuit-construction-kit-dc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04092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390</Words>
  <Application>Microsoft Office PowerPoint</Application>
  <PresentationFormat>Szélesvásznú</PresentationFormat>
  <Paragraphs>90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Cambria Math</vt:lpstr>
      <vt:lpstr>Office-téma</vt:lpstr>
      <vt:lpstr>Elektrosztatika</vt:lpstr>
      <vt:lpstr>Töltések</vt:lpstr>
      <vt:lpstr>Pozitív elektromos állapot </vt:lpstr>
      <vt:lpstr>Negatív elektromos állapot</vt:lpstr>
      <vt:lpstr>Kölcsönhatás a töltések közt</vt:lpstr>
      <vt:lpstr>Kölcsönhatás</vt:lpstr>
      <vt:lpstr>Elektromos töltések</vt:lpstr>
      <vt:lpstr>Légköri elektromosság - villám</vt:lpstr>
      <vt:lpstr>Atomok</vt:lpstr>
      <vt:lpstr>Anyagok csoportosítása elektromos szempontból</vt:lpstr>
      <vt:lpstr>Elektroszkóp</vt:lpstr>
      <vt:lpstr>Az elektromos áram</vt:lpstr>
      <vt:lpstr>Áramerősség mérés</vt:lpstr>
      <vt:lpstr>Feszültség mérés</vt:lpstr>
      <vt:lpstr>Áramkör részei</vt:lpstr>
      <vt:lpstr>Áramköri jelek</vt:lpstr>
      <vt:lpstr>Áramkörépítés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Elektrosztatika</dc:title>
  <dc:creator>HP</dc:creator>
  <cp:lastModifiedBy>HP</cp:lastModifiedBy>
  <cp:revision>18</cp:revision>
  <dcterms:created xsi:type="dcterms:W3CDTF">2025-12-01T10:05:26Z</dcterms:created>
  <dcterms:modified xsi:type="dcterms:W3CDTF">2025-12-08T10:28:55Z</dcterms:modified>
</cp:coreProperties>
</file>